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3" r:id="rId8"/>
    <p:sldId id="266" r:id="rId9"/>
    <p:sldId id="267" r:id="rId10"/>
    <p:sldId id="262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306948681880" initials="3" lastIdx="1" clrIdx="0">
    <p:extLst>
      <p:ext uri="{19B8F6BF-5375-455C-9EA6-DF929625EA0E}">
        <p15:presenceInfo xmlns:p15="http://schemas.microsoft.com/office/powerpoint/2012/main" userId="845e5b44ec2a7fb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14T11:50:21.953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kKd1X9f7GA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comments" Target="../comments/commen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hyperlink" Target="http://users.sch.gr/pkotsis/4/a-taxi/glossa/games/grammatakia-parea-n%20(CD)/index.html?fbclid=IwAR0R8Ozd--_S-o4567GPzGbAVL1YtlwWCFrt6iUz43Xfmfz9WuiRZWLF7aY" TargetMode="Externa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βάλ 5">
            <a:extLst>
              <a:ext uri="{FF2B5EF4-FFF2-40B4-BE49-F238E27FC236}">
                <a16:creationId xmlns:a16="http://schemas.microsoft.com/office/drawing/2014/main" id="{E711F4D5-58BD-477F-8BFB-7117F0EB67D3}"/>
              </a:ext>
            </a:extLst>
          </p:cNvPr>
          <p:cNvSpPr/>
          <p:nvPr/>
        </p:nvSpPr>
        <p:spPr>
          <a:xfrm>
            <a:off x="1348354" y="991892"/>
            <a:ext cx="8880528" cy="5036949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610A2A8-587A-48F1-91EC-DBE66FA594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5079569"/>
            <a:ext cx="8689976" cy="1371599"/>
          </a:xfrm>
        </p:spPr>
        <p:txBody>
          <a:bodyPr>
            <a:normAutofit/>
          </a:bodyPr>
          <a:lstStyle/>
          <a:p>
            <a:r>
              <a:rPr lang="el-GR" sz="3200" b="1" dirty="0">
                <a:latin typeface="Mistral" panose="03090702030407020403" pitchFamily="66" charset="0"/>
              </a:rPr>
              <a:t>1</a:t>
            </a:r>
            <a:r>
              <a:rPr lang="el-GR" sz="3200" b="1" baseline="30000" dirty="0">
                <a:latin typeface="Mistral" panose="03090702030407020403" pitchFamily="66" charset="0"/>
              </a:rPr>
              <a:t>ο</a:t>
            </a:r>
            <a:r>
              <a:rPr lang="el-GR" sz="3200" b="1" dirty="0">
                <a:latin typeface="Mistral" panose="03090702030407020403" pitchFamily="66" charset="0"/>
              </a:rPr>
              <a:t> ΝΗΠΙΑΓΩΓΕΙΟ ΒΡΑΧΝΑΙΙΚΩΝ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19D937F4-B257-4738-9818-D62FF9033E17}"/>
              </a:ext>
            </a:extLst>
          </p:cNvPr>
          <p:cNvSpPr/>
          <p:nvPr/>
        </p:nvSpPr>
        <p:spPr>
          <a:xfrm>
            <a:off x="2355743" y="1982449"/>
            <a:ext cx="649379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9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Mistral" panose="03090702030407020403" pitchFamily="66" charset="0"/>
              </a:rPr>
              <a:t>Το γράμμα Ν ν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1A5C5B3-8174-4141-850B-920B3ABB71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36558" y="206424"/>
            <a:ext cx="2196755" cy="2138175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1CE41296-70D7-45AB-A170-EC6C1621A9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6394" y="2820646"/>
            <a:ext cx="2933700" cy="2647950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BA0AF8F4-603B-47A7-AB79-C2846F99FDD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41430" y="4087471"/>
            <a:ext cx="170497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6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id="{2B1EBA05-84C1-46FA-AADE-F0F75325687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94693" y="3332922"/>
            <a:ext cx="2247900" cy="2895600"/>
          </a:xfrm>
          <a:prstGeom prst="rect">
            <a:avLst/>
          </a:prstGeom>
        </p:spPr>
      </p:pic>
      <p:sp>
        <p:nvSpPr>
          <p:cNvPr id="9" name="Φυσαλίδα σκέψης: Σύννεφο 8">
            <a:extLst>
              <a:ext uri="{FF2B5EF4-FFF2-40B4-BE49-F238E27FC236}">
                <a16:creationId xmlns:a16="http://schemas.microsoft.com/office/drawing/2014/main" id="{45C827CA-7B02-447F-9A7C-46D9512FE512}"/>
              </a:ext>
            </a:extLst>
          </p:cNvPr>
          <p:cNvSpPr/>
          <p:nvPr/>
        </p:nvSpPr>
        <p:spPr>
          <a:xfrm>
            <a:off x="8693427" y="1"/>
            <a:ext cx="3339548" cy="2809460"/>
          </a:xfrm>
          <a:prstGeom prst="cloudCallout">
            <a:avLst>
              <a:gd name="adj1" fmla="val -12343"/>
              <a:gd name="adj2" fmla="val 7795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latin typeface="Mistral" panose="03090702030407020403" pitchFamily="66" charset="0"/>
              </a:rPr>
              <a:t>ΠΡΟΣΠΑΘΗΣΕ ΘΑ ΤΑ ΚΑΤΑΦΕΡΕΙΣ!</a:t>
            </a:r>
            <a:r>
              <a:rPr lang="el-GR" sz="3200" b="1" dirty="0">
                <a:latin typeface="Mistral" panose="03090702030407020403" pitchFamily="66" charset="0"/>
              </a:rPr>
              <a:t>!!</a:t>
            </a: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1D650C27-9950-4494-B13B-2AF63517D9E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025" y="0"/>
            <a:ext cx="7096641" cy="7196424"/>
          </a:xfrm>
          <a:prstGeom prst="rect">
            <a:avLst/>
          </a:prstGeom>
        </p:spPr>
      </p:pic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FB45CEF3-68AA-48DE-AE1D-F0C13B038CA5}"/>
              </a:ext>
            </a:extLst>
          </p:cNvPr>
          <p:cNvSpPr/>
          <p:nvPr/>
        </p:nvSpPr>
        <p:spPr>
          <a:xfrm>
            <a:off x="6482687" y="2178760"/>
            <a:ext cx="264766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ΒΟΗΘΗΣΕ ΤΗΝ ΝΥΧΤΕΡΙΔΑ</a:t>
            </a:r>
          </a:p>
          <a:p>
            <a:pPr algn="ctr"/>
            <a:r>
              <a:rPr lang="el-GR" sz="2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ΝΑ ΦΤΑΣΕΙ ΣΤΟ ΔΕΝΔΡΟ</a:t>
            </a:r>
          </a:p>
          <a:p>
            <a:pPr algn="ctr"/>
            <a:r>
              <a:rPr lang="el-GR" sz="2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ΑΚΟΛΟΥΘΩΝΤΑΣ ΤΑ </a:t>
            </a:r>
            <a:r>
              <a:rPr lang="el-GR" sz="2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Ν </a:t>
            </a:r>
            <a:r>
              <a:rPr lang="el-GR" sz="2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ν</a:t>
            </a:r>
            <a:endParaRPr lang="el-GR" sz="2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cxnSp>
        <p:nvCxnSpPr>
          <p:cNvPr id="3" name="Ευθεία γραμμή σύνδεσης 2">
            <a:extLst>
              <a:ext uri="{FF2B5EF4-FFF2-40B4-BE49-F238E27FC236}">
                <a16:creationId xmlns:a16="http://schemas.microsoft.com/office/drawing/2014/main" id="{A8D05A5E-219C-45D0-A71C-63D06C742B0F}"/>
              </a:ext>
            </a:extLst>
          </p:cNvPr>
          <p:cNvCxnSpPr/>
          <p:nvPr/>
        </p:nvCxnSpPr>
        <p:spPr>
          <a:xfrm>
            <a:off x="3087757" y="1828800"/>
            <a:ext cx="2080591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Πλαίσιο 3">
            <a:extLst>
              <a:ext uri="{FF2B5EF4-FFF2-40B4-BE49-F238E27FC236}">
                <a16:creationId xmlns:a16="http://schemas.microsoft.com/office/drawing/2014/main" id="{A146E211-B5D5-4D85-A458-3D4DE94D62AB}"/>
              </a:ext>
            </a:extLst>
          </p:cNvPr>
          <p:cNvSpPr/>
          <p:nvPr/>
        </p:nvSpPr>
        <p:spPr>
          <a:xfrm>
            <a:off x="4843660" y="1921566"/>
            <a:ext cx="686740" cy="59634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1E255F24-5FE0-4F31-BBD0-EBF2C0E0371D}"/>
              </a:ext>
            </a:extLst>
          </p:cNvPr>
          <p:cNvCxnSpPr/>
          <p:nvPr/>
        </p:nvCxnSpPr>
        <p:spPr>
          <a:xfrm flipH="1">
            <a:off x="1378226" y="2637183"/>
            <a:ext cx="379012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Πλαίσιο 6">
            <a:extLst>
              <a:ext uri="{FF2B5EF4-FFF2-40B4-BE49-F238E27FC236}">
                <a16:creationId xmlns:a16="http://schemas.microsoft.com/office/drawing/2014/main" id="{DF15C3A3-CCA1-4102-8CC1-9F4A6F0AA96C}"/>
              </a:ext>
            </a:extLst>
          </p:cNvPr>
          <p:cNvSpPr/>
          <p:nvPr/>
        </p:nvSpPr>
        <p:spPr>
          <a:xfrm>
            <a:off x="1027043" y="2782957"/>
            <a:ext cx="702365" cy="52346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F54B8B05-F7A4-4E66-B346-60BDBCBB6E5B}"/>
              </a:ext>
            </a:extLst>
          </p:cNvPr>
          <p:cNvCxnSpPr/>
          <p:nvPr/>
        </p:nvCxnSpPr>
        <p:spPr>
          <a:xfrm>
            <a:off x="1378225" y="3429000"/>
            <a:ext cx="380880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Πλαίσιο 13">
            <a:extLst>
              <a:ext uri="{FF2B5EF4-FFF2-40B4-BE49-F238E27FC236}">
                <a16:creationId xmlns:a16="http://schemas.microsoft.com/office/drawing/2014/main" id="{38C7B17A-93D3-459E-9207-53C77FA3D5CE}"/>
              </a:ext>
            </a:extLst>
          </p:cNvPr>
          <p:cNvSpPr/>
          <p:nvPr/>
        </p:nvSpPr>
        <p:spPr>
          <a:xfrm>
            <a:off x="4843660" y="3598212"/>
            <a:ext cx="686740" cy="59634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cxnSp>
        <p:nvCxnSpPr>
          <p:cNvPr id="16" name="Ευθεία γραμμή σύνδεσης 15">
            <a:extLst>
              <a:ext uri="{FF2B5EF4-FFF2-40B4-BE49-F238E27FC236}">
                <a16:creationId xmlns:a16="http://schemas.microsoft.com/office/drawing/2014/main" id="{A91DEE9E-D912-4082-B3DF-83225248117F}"/>
              </a:ext>
            </a:extLst>
          </p:cNvPr>
          <p:cNvCxnSpPr/>
          <p:nvPr/>
        </p:nvCxnSpPr>
        <p:spPr>
          <a:xfrm flipH="1">
            <a:off x="1378225" y="4307447"/>
            <a:ext cx="369735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Πλαίσιο 16">
            <a:extLst>
              <a:ext uri="{FF2B5EF4-FFF2-40B4-BE49-F238E27FC236}">
                <a16:creationId xmlns:a16="http://schemas.microsoft.com/office/drawing/2014/main" id="{DC6E429D-3EA6-437E-9457-DB239A048009}"/>
              </a:ext>
            </a:extLst>
          </p:cNvPr>
          <p:cNvSpPr/>
          <p:nvPr/>
        </p:nvSpPr>
        <p:spPr>
          <a:xfrm>
            <a:off x="1027043" y="4307447"/>
            <a:ext cx="801757" cy="62236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cxnSp>
        <p:nvCxnSpPr>
          <p:cNvPr id="19" name="Ευθεία γραμμή σύνδεσης 18">
            <a:extLst>
              <a:ext uri="{FF2B5EF4-FFF2-40B4-BE49-F238E27FC236}">
                <a16:creationId xmlns:a16="http://schemas.microsoft.com/office/drawing/2014/main" id="{2AD1C6A3-095E-40D7-A6B7-1974CB406644}"/>
              </a:ext>
            </a:extLst>
          </p:cNvPr>
          <p:cNvCxnSpPr/>
          <p:nvPr/>
        </p:nvCxnSpPr>
        <p:spPr>
          <a:xfrm>
            <a:off x="1378225" y="5062330"/>
            <a:ext cx="96741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Πλαίσιο 19">
            <a:extLst>
              <a:ext uri="{FF2B5EF4-FFF2-40B4-BE49-F238E27FC236}">
                <a16:creationId xmlns:a16="http://schemas.microsoft.com/office/drawing/2014/main" id="{2AF03404-7939-4E92-8AEF-9DDBE08F35A9}"/>
              </a:ext>
            </a:extLst>
          </p:cNvPr>
          <p:cNvSpPr/>
          <p:nvPr/>
        </p:nvSpPr>
        <p:spPr>
          <a:xfrm>
            <a:off x="2080591" y="5181600"/>
            <a:ext cx="702366" cy="63560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cxnSp>
        <p:nvCxnSpPr>
          <p:cNvPr id="22" name="Ευθεία γραμμή σύνδεσης 21">
            <a:extLst>
              <a:ext uri="{FF2B5EF4-FFF2-40B4-BE49-F238E27FC236}">
                <a16:creationId xmlns:a16="http://schemas.microsoft.com/office/drawing/2014/main" id="{0C7A37C9-F3A7-4C01-811C-4934A8692FBC}"/>
              </a:ext>
            </a:extLst>
          </p:cNvPr>
          <p:cNvCxnSpPr/>
          <p:nvPr/>
        </p:nvCxnSpPr>
        <p:spPr>
          <a:xfrm>
            <a:off x="2173357" y="5817206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Ευθεία γραμμή σύνδεσης 23">
            <a:extLst>
              <a:ext uri="{FF2B5EF4-FFF2-40B4-BE49-F238E27FC236}">
                <a16:creationId xmlns:a16="http://schemas.microsoft.com/office/drawing/2014/main" id="{86B291B9-00E2-46E3-A944-A1221D2ADBD4}"/>
              </a:ext>
            </a:extLst>
          </p:cNvPr>
          <p:cNvCxnSpPr/>
          <p:nvPr/>
        </p:nvCxnSpPr>
        <p:spPr>
          <a:xfrm>
            <a:off x="2173357" y="5910470"/>
            <a:ext cx="267030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705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4" grpId="0" animBg="1"/>
      <p:bldP spid="17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Εικόνα 9">
            <a:extLst>
              <a:ext uri="{FF2B5EF4-FFF2-40B4-BE49-F238E27FC236}">
                <a16:creationId xmlns:a16="http://schemas.microsoft.com/office/drawing/2014/main" id="{C8ABF309-12D7-454D-84E7-36914CFC2F7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3751" y="251791"/>
            <a:ext cx="4646543" cy="6162576"/>
          </a:xfrm>
          <a:prstGeom prst="rect">
            <a:avLst/>
          </a:prstGeom>
        </p:spPr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73B3ECD-F760-4D14-AC75-BB87397EE0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52035" y="5440032"/>
            <a:ext cx="5672556" cy="682472"/>
          </a:xfrm>
        </p:spPr>
        <p:txBody>
          <a:bodyPr>
            <a:normAutofit/>
          </a:bodyPr>
          <a:lstStyle/>
          <a:p>
            <a:r>
              <a:rPr lang="el-GR" sz="2400" b="1" dirty="0">
                <a:solidFill>
                  <a:schemeClr val="accent1">
                    <a:lumMod val="50000"/>
                  </a:schemeClr>
                </a:solidFill>
                <a:latin typeface="Mistral" panose="03090702030407020403" pitchFamily="66" charset="0"/>
              </a:rPr>
              <a:t>1</a:t>
            </a:r>
            <a:r>
              <a:rPr lang="el-GR" sz="2400" b="1" baseline="30000" dirty="0">
                <a:solidFill>
                  <a:schemeClr val="accent1">
                    <a:lumMod val="50000"/>
                  </a:schemeClr>
                </a:solidFill>
                <a:latin typeface="Mistral" panose="03090702030407020403" pitchFamily="66" charset="0"/>
              </a:rPr>
              <a:t>ο</a:t>
            </a:r>
            <a:r>
              <a:rPr lang="el-GR" sz="2400" b="1" dirty="0">
                <a:solidFill>
                  <a:schemeClr val="accent1">
                    <a:lumMod val="50000"/>
                  </a:schemeClr>
                </a:solidFill>
                <a:latin typeface="Mistral" panose="03090702030407020403" pitchFamily="66" charset="0"/>
              </a:rPr>
              <a:t> ΝΗΠΙΑΓΩΓΕΙΟ ΒΡΑΧΝΑΙΙΚΩΝ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DDAAB57A-77AE-4582-8C30-E882B06DD95C}"/>
              </a:ext>
            </a:extLst>
          </p:cNvPr>
          <p:cNvSpPr/>
          <p:nvPr/>
        </p:nvSpPr>
        <p:spPr>
          <a:xfrm>
            <a:off x="5103811" y="1631034"/>
            <a:ext cx="507004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ΜΠΡΑΒΟ</a:t>
            </a:r>
          </a:p>
          <a:p>
            <a:pPr algn="ctr"/>
            <a:r>
              <a:rPr lang="el-G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ΤΑ ΚΑΤΑΦΕΡΕΣ!!!</a:t>
            </a:r>
          </a:p>
        </p:txBody>
      </p:sp>
    </p:spTree>
    <p:extLst>
      <p:ext uri="{BB962C8B-B14F-4D97-AF65-F5344CB8AC3E}">
        <p14:creationId xmlns:p14="http://schemas.microsoft.com/office/powerpoint/2010/main" val="822881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543207B-1503-4CDD-B662-3C887F4737A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7424" y="1070673"/>
            <a:ext cx="10580801" cy="5330127"/>
          </a:xfrm>
          <a:prstGeom prst="rect">
            <a:avLst/>
          </a:prstGeom>
        </p:spPr>
      </p:pic>
      <p:sp>
        <p:nvSpPr>
          <p:cNvPr id="10" name="Φυσαλίδα ομιλίας: Έλλειψη 9">
            <a:extLst>
              <a:ext uri="{FF2B5EF4-FFF2-40B4-BE49-F238E27FC236}">
                <a16:creationId xmlns:a16="http://schemas.microsoft.com/office/drawing/2014/main" id="{5D850D26-7D97-4184-8877-23334B6745D6}"/>
              </a:ext>
            </a:extLst>
          </p:cNvPr>
          <p:cNvSpPr/>
          <p:nvPr/>
        </p:nvSpPr>
        <p:spPr>
          <a:xfrm>
            <a:off x="8471610" y="341447"/>
            <a:ext cx="3671477" cy="2179983"/>
          </a:xfrm>
          <a:prstGeom prst="wedgeEllipseCallout">
            <a:avLst>
              <a:gd name="adj1" fmla="val -17584"/>
              <a:gd name="adj2" fmla="val 12268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rgbClr val="0070C0"/>
                </a:solidFill>
                <a:latin typeface="Mistral" panose="03090702030407020403" pitchFamily="66" charset="0"/>
              </a:rPr>
              <a:t>ΚΑΝΕ ΚΛΙΚ ΣΤΟΝ ΣΥΝΔΕΣΜΟ ΝΑ </a:t>
            </a:r>
            <a:r>
              <a:rPr lang="el-GR" sz="2000" b="1" dirty="0">
                <a:solidFill>
                  <a:srgbClr val="FFC000"/>
                </a:solidFill>
                <a:latin typeface="Mistral" panose="03090702030407020403" pitchFamily="66" charset="0"/>
              </a:rPr>
              <a:t>ΔΕΙΣ </a:t>
            </a:r>
            <a:r>
              <a:rPr lang="el-GR" sz="2000" b="1" dirty="0">
                <a:solidFill>
                  <a:srgbClr val="0070C0"/>
                </a:solidFill>
                <a:latin typeface="Mistral" panose="03090702030407020403" pitchFamily="66" charset="0"/>
              </a:rPr>
              <a:t>ΤΗΝ ΙΣΤΟΡΙΑ</a:t>
            </a: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91D1E3C-CBA9-4EF6-BF62-D1AC40CB9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89379"/>
            <a:ext cx="10364451" cy="664777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srgbClr val="FF0000"/>
                </a:solidFill>
                <a:latin typeface="Mistral" panose="03090702030407020403" pitchFamily="66" charset="0"/>
              </a:rPr>
              <a:t>Η ΝΤΡΟΠΑΛΗ ΝΤΟΜΑΤΑ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AA1844-F443-46FD-9064-54043BA820A1}"/>
              </a:ext>
            </a:extLst>
          </p:cNvPr>
          <p:cNvSpPr txBox="1"/>
          <p:nvPr/>
        </p:nvSpPr>
        <p:spPr>
          <a:xfrm>
            <a:off x="8766380" y="1858670"/>
            <a:ext cx="33767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https://youtu.be/okKd1X9f7GA</a:t>
            </a:r>
            <a:endParaRPr lang="el-GR" b="1" dirty="0">
              <a:solidFill>
                <a:srgbClr val="0070C0"/>
              </a:solidFill>
            </a:endParaRPr>
          </a:p>
          <a:p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8793B21D-03A2-4D4D-BD50-1720249B7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4490" y="1533695"/>
            <a:ext cx="5440054" cy="4010707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2ACFBFBE-D91C-44ED-939E-9CD0D0FBAD0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46957" y="2521430"/>
            <a:ext cx="2058435" cy="326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81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F47115-52D2-48A5-BEFD-2B1F38D84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19953"/>
          </a:xfrm>
        </p:spPr>
        <p:txBody>
          <a:bodyPr/>
          <a:lstStyle/>
          <a:p>
            <a:r>
              <a:rPr lang="el-GR" b="1" dirty="0">
                <a:solidFill>
                  <a:srgbClr val="0070C0"/>
                </a:solidFill>
                <a:latin typeface="Mistral" panose="03090702030407020403" pitchFamily="66" charset="0"/>
              </a:rPr>
              <a:t>ΕΙΚΟΝΕΣ ΠΟΥ </a:t>
            </a:r>
            <a:r>
              <a:rPr lang="el-GR" b="1" dirty="0">
                <a:solidFill>
                  <a:srgbClr val="FFC000"/>
                </a:solidFill>
                <a:latin typeface="Mistral" panose="03090702030407020403" pitchFamily="66" charset="0"/>
              </a:rPr>
              <a:t>ΑΡΧΙΖΟΥΝ</a:t>
            </a:r>
            <a:r>
              <a:rPr lang="el-GR" b="1" dirty="0">
                <a:solidFill>
                  <a:srgbClr val="0070C0"/>
                </a:solidFill>
                <a:latin typeface="Mistral" panose="03090702030407020403" pitchFamily="66" charset="0"/>
              </a:rPr>
              <a:t> ΑΠο </a:t>
            </a:r>
            <a:r>
              <a:rPr lang="el-GR" b="1" dirty="0">
                <a:solidFill>
                  <a:srgbClr val="FFC000"/>
                </a:solidFill>
                <a:latin typeface="Mistral" panose="03090702030407020403" pitchFamily="66" charset="0"/>
              </a:rPr>
              <a:t>Ν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553A461A-D008-46EE-875D-CE9BF8A6759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3880" y="3429000"/>
            <a:ext cx="1857375" cy="2428875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30B0909B-128F-4454-AA8B-C8C4DC14AAA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056" y="1685925"/>
            <a:ext cx="3276600" cy="226695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F9B3BD3D-839B-49A1-B171-1140FD6E96E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0910" y="1735621"/>
            <a:ext cx="1704975" cy="2705100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04EE7753-DE22-4D5D-A4EB-8677E3C5DB7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2300" y="3848100"/>
            <a:ext cx="2933700" cy="2647950"/>
          </a:xfrm>
          <a:prstGeom prst="rect">
            <a:avLst/>
          </a:prstGeom>
        </p:spPr>
      </p:pic>
      <p:sp>
        <p:nvSpPr>
          <p:cNvPr id="11" name="Φυσαλίδα σκέψης: Σύννεφο 10">
            <a:extLst>
              <a:ext uri="{FF2B5EF4-FFF2-40B4-BE49-F238E27FC236}">
                <a16:creationId xmlns:a16="http://schemas.microsoft.com/office/drawing/2014/main" id="{B8112EC7-E03C-4513-8AE7-D874AAE302EA}"/>
              </a:ext>
            </a:extLst>
          </p:cNvPr>
          <p:cNvSpPr/>
          <p:nvPr/>
        </p:nvSpPr>
        <p:spPr>
          <a:xfrm>
            <a:off x="8481391" y="181803"/>
            <a:ext cx="3710609" cy="2705100"/>
          </a:xfrm>
          <a:prstGeom prst="cloudCallout">
            <a:avLst>
              <a:gd name="adj1" fmla="val -30021"/>
              <a:gd name="adj2" fmla="val 1100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Mistral" panose="03090702030407020403" pitchFamily="66" charset="0"/>
              </a:rPr>
              <a:t>ΒΡΕΣ ΚΙ ΕΣΥ ΛΕΞΕΙΣ ΠΟΥ ΑΡΧΙΖΟΥΝ ΑΠΟ </a:t>
            </a:r>
            <a:r>
              <a:rPr lang="el-GR" sz="2400" b="1" dirty="0">
                <a:solidFill>
                  <a:srgbClr val="FFC000"/>
                </a:solidFill>
                <a:latin typeface="Mistral" panose="03090702030407020403" pitchFamily="66" charset="0"/>
              </a:rPr>
              <a:t>Ν </a:t>
            </a:r>
            <a:r>
              <a:rPr lang="el-GR" sz="2400" b="1" dirty="0" err="1">
                <a:solidFill>
                  <a:srgbClr val="FFC000"/>
                </a:solidFill>
                <a:latin typeface="Mistral" panose="03090702030407020403" pitchFamily="66" charset="0"/>
              </a:rPr>
              <a:t>ν</a:t>
            </a:r>
            <a:r>
              <a:rPr lang="el-GR" sz="2400" b="1" dirty="0">
                <a:solidFill>
                  <a:srgbClr val="FFC000"/>
                </a:solidFill>
                <a:latin typeface="Mistral" panose="03090702030407020403" pitchFamily="66" charset="0"/>
              </a:rPr>
              <a:t> </a:t>
            </a:r>
            <a:r>
              <a:rPr lang="el-GR" sz="2400" b="1" dirty="0">
                <a:latin typeface="Mistral" panose="03090702030407020403" pitchFamily="66" charset="0"/>
              </a:rPr>
              <a:t>ΚΑΙ </a:t>
            </a:r>
            <a:r>
              <a:rPr lang="el-GR" sz="2400" b="1" dirty="0">
                <a:solidFill>
                  <a:srgbClr val="FFC000"/>
                </a:solidFill>
                <a:latin typeface="Mistral" panose="03090702030407020403" pitchFamily="66" charset="0"/>
              </a:rPr>
              <a:t>ΖΩΓΡΑΦΙΣΕ</a:t>
            </a:r>
            <a:r>
              <a:rPr lang="el-GR" sz="2400" b="1" dirty="0">
                <a:latin typeface="Mistral" panose="03090702030407020403" pitchFamily="66" charset="0"/>
              </a:rPr>
              <a:t> ΟΣΕΣ ΘΕΛΕΙΣ ΣΕ  ΧΑΡΤΙ Α4</a:t>
            </a:r>
          </a:p>
        </p:txBody>
      </p:sp>
    </p:spTree>
    <p:extLst>
      <p:ext uri="{BB962C8B-B14F-4D97-AF65-F5344CB8AC3E}">
        <p14:creationId xmlns:p14="http://schemas.microsoft.com/office/powerpoint/2010/main" val="27006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B8E30D-FDE3-4B02-BA25-8B7B1A4D2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792" y="194448"/>
            <a:ext cx="10364451" cy="600683"/>
          </a:xfrm>
        </p:spPr>
        <p:txBody>
          <a:bodyPr>
            <a:normAutofit fontScale="90000"/>
          </a:bodyPr>
          <a:lstStyle/>
          <a:p>
            <a:r>
              <a:rPr lang="el-GR" sz="4000" dirty="0">
                <a:solidFill>
                  <a:srgbClr val="0070C0"/>
                </a:solidFill>
                <a:latin typeface="Mistral" panose="03090702030407020403" pitchFamily="66" charset="0"/>
              </a:rPr>
              <a:t>ΠΕΣ ΤΙΣ ΕΚΟΝΕΣ ΠΟΥ </a:t>
            </a:r>
            <a:r>
              <a:rPr lang="el-GR" sz="4000" dirty="0">
                <a:solidFill>
                  <a:srgbClr val="FFC000"/>
                </a:solidFill>
                <a:latin typeface="Mistral" panose="03090702030407020403" pitchFamily="66" charset="0"/>
              </a:rPr>
              <a:t>ΑΡΧΙΖΟΥΝ</a:t>
            </a:r>
            <a:r>
              <a:rPr lang="el-GR" sz="4000" dirty="0">
                <a:solidFill>
                  <a:srgbClr val="0070C0"/>
                </a:solidFill>
                <a:latin typeface="Mistral" panose="03090702030407020403" pitchFamily="66" charset="0"/>
              </a:rPr>
              <a:t> ΑΠο ΤΗ ΦΩΝΟΥΛΑ </a:t>
            </a:r>
            <a:r>
              <a:rPr lang="el-GR" sz="4000" dirty="0">
                <a:solidFill>
                  <a:srgbClr val="FFC000"/>
                </a:solidFill>
                <a:latin typeface="Mistral" panose="03090702030407020403" pitchFamily="66" charset="0"/>
              </a:rPr>
              <a:t>Ν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B15DF378-4C93-4114-A682-C5B88C804E1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541" y="962783"/>
            <a:ext cx="1665555" cy="1520724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2AC4A609-2D92-4492-B17F-B15DACF8D60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567" y="4786245"/>
            <a:ext cx="4040462" cy="2323266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0AF523FE-260C-4DB7-B854-8D2AF120A93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70168" y="1161010"/>
            <a:ext cx="2527853" cy="2030570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1823FC8C-8439-4102-92DB-14C644A32C1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5489" y="2996267"/>
            <a:ext cx="1943851" cy="1605790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AAF52A53-0DC7-414A-A535-FF1B1FB4ED0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27408" y="1170585"/>
            <a:ext cx="2527852" cy="2527852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BF143E53-0BFC-4D3F-AA6E-F7DDD6C573A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44041" y="4073892"/>
            <a:ext cx="2017968" cy="2154101"/>
          </a:xfrm>
          <a:prstGeom prst="rect">
            <a:avLst/>
          </a:prstGeom>
        </p:spPr>
      </p:pic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3419A436-D3B6-405B-82C6-7121E8C303D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30798" y="1355814"/>
            <a:ext cx="2404648" cy="1284568"/>
          </a:xfrm>
          <a:prstGeom prst="rect">
            <a:avLst/>
          </a:prstGeom>
        </p:spPr>
      </p:pic>
      <p:pic>
        <p:nvPicPr>
          <p:cNvPr id="22" name="Εικόνα 21">
            <a:extLst>
              <a:ext uri="{FF2B5EF4-FFF2-40B4-BE49-F238E27FC236}">
                <a16:creationId xmlns:a16="http://schemas.microsoft.com/office/drawing/2014/main" id="{4638FC5E-245A-492C-963B-E1ADD3BEFE4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21747" y="4874225"/>
            <a:ext cx="2885491" cy="1983775"/>
          </a:xfrm>
          <a:prstGeom prst="rect">
            <a:avLst/>
          </a:prstGeom>
        </p:spPr>
      </p:pic>
      <p:pic>
        <p:nvPicPr>
          <p:cNvPr id="24" name="Εικόνα 23">
            <a:extLst>
              <a:ext uri="{FF2B5EF4-FFF2-40B4-BE49-F238E27FC236}">
                <a16:creationId xmlns:a16="http://schemas.microsoft.com/office/drawing/2014/main" id="{BD8E3950-3C89-4E0A-BEC9-794E9168B85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541" y="3429000"/>
            <a:ext cx="1362392" cy="117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19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EE702E5-AB7B-418C-8085-F2AB75693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31" y="215852"/>
            <a:ext cx="10364451" cy="590351"/>
          </a:xfrm>
        </p:spPr>
        <p:txBody>
          <a:bodyPr>
            <a:noAutofit/>
          </a:bodyPr>
          <a:lstStyle/>
          <a:p>
            <a:r>
              <a:rPr lang="el-GR" b="1" dirty="0">
                <a:solidFill>
                  <a:srgbClr val="0070C0"/>
                </a:solidFill>
                <a:latin typeface="Mistral" panose="03090702030407020403" pitchFamily="66" charset="0"/>
              </a:rPr>
              <a:t>ΑΣ ΓΡΑΨΟΥΜΕ ΤΟ ΓΡΑΜΜΑ Ν  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ED5D0BC-8FEB-4E9A-A8B2-10B030AFD8F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7424" y="1070673"/>
            <a:ext cx="10580801" cy="5330127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031B4031-048A-4909-994D-AFA419C5687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1691" y="2387667"/>
            <a:ext cx="5214258" cy="291313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5834F7C-8564-49EB-B505-3C66C71A16E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2611" y="3139377"/>
            <a:ext cx="2933700" cy="2647950"/>
          </a:xfrm>
          <a:prstGeom prst="rect">
            <a:avLst/>
          </a:prstGeom>
        </p:spPr>
      </p:pic>
      <p:sp>
        <p:nvSpPr>
          <p:cNvPr id="8" name="Φυσαλίδα σκέψης: Σύννεφο 7">
            <a:extLst>
              <a:ext uri="{FF2B5EF4-FFF2-40B4-BE49-F238E27FC236}">
                <a16:creationId xmlns:a16="http://schemas.microsoft.com/office/drawing/2014/main" id="{E7F8D40A-1DCE-408E-8550-BD9185A00EE3}"/>
              </a:ext>
            </a:extLst>
          </p:cNvPr>
          <p:cNvSpPr/>
          <p:nvPr/>
        </p:nvSpPr>
        <p:spPr>
          <a:xfrm>
            <a:off x="431775" y="541733"/>
            <a:ext cx="3445565" cy="1954696"/>
          </a:xfrm>
          <a:prstGeom prst="cloudCallout">
            <a:avLst>
              <a:gd name="adj1" fmla="val -1218"/>
              <a:gd name="adj2" fmla="val 111313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ΠΑΡΕ ΕΝΑ ΑΣΠΡΟ ΧΑΡΤΙ ΚΑΙ ΠΡΟΣΠΑΘΗΣΕ ΝΑ </a:t>
            </a:r>
            <a:r>
              <a:rPr lang="el-GR" b="1" dirty="0">
                <a:solidFill>
                  <a:srgbClr val="FF0000"/>
                </a:solidFill>
              </a:rPr>
              <a:t>ΓΡΑΨΕΙΣ </a:t>
            </a:r>
            <a:r>
              <a:rPr lang="el-GR" b="1" dirty="0"/>
              <a:t>ΚΑΙ ΕΣΥ ΤΟ ΓΡΑΜΜΑ </a:t>
            </a:r>
            <a:r>
              <a:rPr lang="el-GR" b="1" dirty="0">
                <a:solidFill>
                  <a:srgbClr val="FF0000"/>
                </a:solidFill>
              </a:rPr>
              <a:t>Ν </a:t>
            </a:r>
            <a:r>
              <a:rPr lang="el-GR" b="1" dirty="0" err="1">
                <a:solidFill>
                  <a:srgbClr val="FF0000"/>
                </a:solidFill>
              </a:rPr>
              <a:t>ν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1" name="Φυσαλίδα σκέψης: Σύννεφο 10">
            <a:extLst>
              <a:ext uri="{FF2B5EF4-FFF2-40B4-BE49-F238E27FC236}">
                <a16:creationId xmlns:a16="http://schemas.microsoft.com/office/drawing/2014/main" id="{29AE6384-952C-494A-9DBA-D880D9420807}"/>
              </a:ext>
            </a:extLst>
          </p:cNvPr>
          <p:cNvSpPr/>
          <p:nvPr/>
        </p:nvSpPr>
        <p:spPr>
          <a:xfrm>
            <a:off x="7333602" y="528481"/>
            <a:ext cx="4589810" cy="3154247"/>
          </a:xfrm>
          <a:prstGeom prst="cloudCallout">
            <a:avLst>
              <a:gd name="adj1" fmla="val -13943"/>
              <a:gd name="adj2" fmla="val 801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ΑΦΟΥ ΚΑΝΕΙΣ ΚΛΙΚ ΣΤΟ ΣΥΝΔΕΣΜΟ ΠΑΤΑ ΤΟΝ ΚΥΡΟ ΓΡΑΝΑΖΗ ΓΙΑ ΝΑ ΔΕΙΣ ΤΟ </a:t>
            </a:r>
            <a:r>
              <a:rPr lang="el-GR" b="1" dirty="0">
                <a:solidFill>
                  <a:srgbClr val="FF0000"/>
                </a:solidFill>
              </a:rPr>
              <a:t>ΜΑΓΙΚΟ ΜΟΛΥΒΙ </a:t>
            </a:r>
            <a:r>
              <a:rPr lang="el-GR" b="1" dirty="0"/>
              <a:t>ΠΩΣ ΓΡΑΦΕΙ ΤΟ Ν </a:t>
            </a:r>
            <a:r>
              <a:rPr lang="el-GR" b="1" dirty="0" err="1"/>
              <a:t>ν</a:t>
            </a:r>
            <a:endParaRPr lang="el-GR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9CCB59-4DB6-4136-A05B-D404A6E17792}"/>
              </a:ext>
            </a:extLst>
          </p:cNvPr>
          <p:cNvSpPr txBox="1"/>
          <p:nvPr/>
        </p:nvSpPr>
        <p:spPr>
          <a:xfrm>
            <a:off x="7602801" y="2700795"/>
            <a:ext cx="4489528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http://users.sch.gr/pkotsis/4/a-taxi/glossa/games/grammatakia-parea-n%20(CD)/index.html?fbclid=IwAR0R8Ozd--_S-o4567GPzGbAVL1YtlwWCFrt6iUz43Xfmfz9WuiRZWLF7aY</a:t>
            </a:r>
            <a:endParaRPr lang="el-GR" sz="1100" b="1" dirty="0">
              <a:solidFill>
                <a:schemeClr val="bg1"/>
              </a:solidFill>
            </a:endParaRPr>
          </a:p>
          <a:p>
            <a:endParaRPr lang="el-GR" dirty="0"/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7A560884-3E2D-45A1-BADE-330F9D5E446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09188" y="4557378"/>
            <a:ext cx="1056447" cy="138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89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019E229-F62F-4821-89B9-F4B17E573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41439"/>
            <a:ext cx="10364451" cy="1435569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chemeClr val="tx2"/>
                </a:solidFill>
                <a:latin typeface="Mistral" panose="03090702030407020403" pitchFamily="66" charset="0"/>
              </a:rPr>
              <a:t>ΜΠΟΡΕΙΣ ΝΑ ΒΡΕΙΣ </a:t>
            </a:r>
            <a:r>
              <a:rPr lang="el-GR" sz="4000" dirty="0">
                <a:solidFill>
                  <a:srgbClr val="FFC000"/>
                </a:solidFill>
              </a:rPr>
              <a:t>5 </a:t>
            </a:r>
            <a:r>
              <a:rPr lang="el-GR" sz="4000" dirty="0">
                <a:solidFill>
                  <a:schemeClr val="tx2"/>
                </a:solidFill>
                <a:latin typeface="Mistral" panose="03090702030407020403" pitchFamily="66" charset="0"/>
              </a:rPr>
              <a:t>ΚΕΦΑΛΑΙΑ</a:t>
            </a:r>
            <a:r>
              <a:rPr lang="el-GR" sz="4000" dirty="0">
                <a:latin typeface="Mistral" panose="03090702030407020403" pitchFamily="66" charset="0"/>
              </a:rPr>
              <a:t> </a:t>
            </a:r>
            <a:r>
              <a:rPr lang="el-GR" sz="4000" dirty="0">
                <a:solidFill>
                  <a:srgbClr val="FFC000"/>
                </a:solidFill>
                <a:latin typeface="Mistral" panose="03090702030407020403" pitchFamily="66" charset="0"/>
              </a:rPr>
              <a:t>Ν</a:t>
            </a:r>
            <a:r>
              <a:rPr lang="el-GR" sz="4000" dirty="0">
                <a:latin typeface="Mistral" panose="03090702030407020403" pitchFamily="66" charset="0"/>
              </a:rPr>
              <a:t> </a:t>
            </a:r>
            <a:r>
              <a:rPr lang="el-GR" sz="4000" dirty="0">
                <a:solidFill>
                  <a:schemeClr val="tx2"/>
                </a:solidFill>
                <a:latin typeface="Mistral" panose="03090702030407020403" pitchFamily="66" charset="0"/>
              </a:rPr>
              <a:t>ΚΑΙ</a:t>
            </a:r>
            <a:r>
              <a:rPr lang="el-GR" sz="4000" dirty="0">
                <a:latin typeface="Mistral" panose="03090702030407020403" pitchFamily="66" charset="0"/>
              </a:rPr>
              <a:t> </a:t>
            </a:r>
            <a:r>
              <a:rPr lang="el-GR" sz="4000" dirty="0">
                <a:solidFill>
                  <a:srgbClr val="FFC000"/>
                </a:solidFill>
              </a:rPr>
              <a:t>5</a:t>
            </a:r>
            <a:r>
              <a:rPr lang="el-GR" sz="4000" dirty="0">
                <a:latin typeface="Mistral" panose="03090702030407020403" pitchFamily="66" charset="0"/>
              </a:rPr>
              <a:t> </a:t>
            </a:r>
            <a:r>
              <a:rPr lang="el-GR" sz="4000" dirty="0">
                <a:solidFill>
                  <a:schemeClr val="tx2"/>
                </a:solidFill>
                <a:latin typeface="Mistral" panose="03090702030407020403" pitchFamily="66" charset="0"/>
              </a:rPr>
              <a:t>ΜΙΚΡΑ</a:t>
            </a:r>
            <a:r>
              <a:rPr lang="el-GR" sz="4000" dirty="0">
                <a:latin typeface="Mistral" panose="03090702030407020403" pitchFamily="66" charset="0"/>
              </a:rPr>
              <a:t> </a:t>
            </a:r>
            <a:r>
              <a:rPr lang="el-GR" sz="4000" cap="none" dirty="0">
                <a:solidFill>
                  <a:srgbClr val="FFC000"/>
                </a:solidFill>
                <a:latin typeface="Mistral" panose="03090702030407020403" pitchFamily="66" charset="0"/>
              </a:rPr>
              <a:t>ν</a:t>
            </a:r>
            <a:r>
              <a:rPr lang="el-GR" sz="4000" cap="none" dirty="0">
                <a:latin typeface="Mistral" panose="03090702030407020403" pitchFamily="66" charset="0"/>
              </a:rPr>
              <a:t>. </a:t>
            </a:r>
            <a:r>
              <a:rPr lang="el-GR" sz="4000" cap="none" dirty="0">
                <a:solidFill>
                  <a:schemeClr val="tx2"/>
                </a:solidFill>
                <a:latin typeface="Mistral" panose="03090702030407020403" pitchFamily="66" charset="0"/>
              </a:rPr>
              <a:t>ΠΡΟΣΕΧΕ ΤΙΣ …ΠΑΓΙΔΕΣ</a:t>
            </a:r>
            <a:endParaRPr lang="el-GR" sz="4000" dirty="0">
              <a:solidFill>
                <a:schemeClr val="tx2"/>
              </a:solidFill>
              <a:latin typeface="Mistral" panose="03090702030407020403" pitchFamily="66" charset="0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D9C8217A-36A2-4EC6-9E27-706CFE23C5C2}"/>
              </a:ext>
            </a:extLst>
          </p:cNvPr>
          <p:cNvSpPr/>
          <p:nvPr/>
        </p:nvSpPr>
        <p:spPr>
          <a:xfrm>
            <a:off x="616949" y="3281859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istral" panose="03090702030407020403" pitchFamily="66" charset="0"/>
              </a:rPr>
              <a:t>Ν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FA17352A-1957-4907-AB98-8199D722694A}"/>
              </a:ext>
            </a:extLst>
          </p:cNvPr>
          <p:cNvSpPr/>
          <p:nvPr/>
        </p:nvSpPr>
        <p:spPr>
          <a:xfrm>
            <a:off x="10145021" y="2084014"/>
            <a:ext cx="6479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Ν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88D01D5-C9DB-4660-8372-08ADACDEB36B}"/>
              </a:ext>
            </a:extLst>
          </p:cNvPr>
          <p:cNvSpPr/>
          <p:nvPr/>
        </p:nvSpPr>
        <p:spPr>
          <a:xfrm>
            <a:off x="6035174" y="5105258"/>
            <a:ext cx="768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 Antiqua" panose="02040602050305030304" pitchFamily="18" charset="0"/>
              </a:rPr>
              <a:t>Ν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B16027CF-0F36-4B18-AE7D-3EAFBBBB1376}"/>
              </a:ext>
            </a:extLst>
          </p:cNvPr>
          <p:cNvSpPr/>
          <p:nvPr/>
        </p:nvSpPr>
        <p:spPr>
          <a:xfrm>
            <a:off x="9899601" y="435233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Κ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5F3C1761-5A78-4A57-96B6-382E0D14A4B4}"/>
              </a:ext>
            </a:extLst>
          </p:cNvPr>
          <p:cNvSpPr/>
          <p:nvPr/>
        </p:nvSpPr>
        <p:spPr>
          <a:xfrm>
            <a:off x="1295146" y="2065035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κ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EA3BB507-EDC6-4155-BAA0-85570DA4B868}"/>
              </a:ext>
            </a:extLst>
          </p:cNvPr>
          <p:cNvSpPr/>
          <p:nvPr/>
        </p:nvSpPr>
        <p:spPr>
          <a:xfrm>
            <a:off x="7283258" y="3429000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λ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BC3F4F15-9E35-4707-B030-4C7FD9A3EC6A}"/>
              </a:ext>
            </a:extLst>
          </p:cNvPr>
          <p:cNvSpPr/>
          <p:nvPr/>
        </p:nvSpPr>
        <p:spPr>
          <a:xfrm>
            <a:off x="2515198" y="3238789"/>
            <a:ext cx="6739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ν</a:t>
            </a: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9770C696-F06A-4393-BC50-B8B323B1699D}"/>
              </a:ext>
            </a:extLst>
          </p:cNvPr>
          <p:cNvSpPr/>
          <p:nvPr/>
        </p:nvSpPr>
        <p:spPr>
          <a:xfrm>
            <a:off x="665949" y="5014795"/>
            <a:ext cx="4956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 Light" panose="020B0303020204020204" pitchFamily="34" charset="0"/>
              </a:rPr>
              <a:t>ν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1430E9A9-00F8-41C1-94D0-17ACE56AD380}"/>
              </a:ext>
            </a:extLst>
          </p:cNvPr>
          <p:cNvSpPr/>
          <p:nvPr/>
        </p:nvSpPr>
        <p:spPr>
          <a:xfrm>
            <a:off x="4097594" y="2967335"/>
            <a:ext cx="6479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rbel Light" panose="020B0303020204020204" pitchFamily="34" charset="0"/>
              </a:rPr>
              <a:t>Ν</a:t>
            </a: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F26BBE5B-3067-404F-B9FC-C36995097A8F}"/>
              </a:ext>
            </a:extLst>
          </p:cNvPr>
          <p:cNvSpPr/>
          <p:nvPr/>
        </p:nvSpPr>
        <p:spPr>
          <a:xfrm>
            <a:off x="8390583" y="2183153"/>
            <a:ext cx="580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μ</a:t>
            </a: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FACEDB34-59B0-4134-97D9-6EA2D5A58D6A}"/>
              </a:ext>
            </a:extLst>
          </p:cNvPr>
          <p:cNvSpPr/>
          <p:nvPr/>
        </p:nvSpPr>
        <p:spPr>
          <a:xfrm>
            <a:off x="2823514" y="1501241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Χ</a:t>
            </a: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2D80B4B3-033E-4A21-B701-A2889E9CB734}"/>
              </a:ext>
            </a:extLst>
          </p:cNvPr>
          <p:cNvSpPr/>
          <p:nvPr/>
        </p:nvSpPr>
        <p:spPr>
          <a:xfrm>
            <a:off x="8240212" y="4813418"/>
            <a:ext cx="6030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Λ</a:t>
            </a:r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656ECCA3-1452-4539-8FA6-4312B2EF0030}"/>
              </a:ext>
            </a:extLst>
          </p:cNvPr>
          <p:cNvSpPr/>
          <p:nvPr/>
        </p:nvSpPr>
        <p:spPr>
          <a:xfrm>
            <a:off x="2278638" y="4840065"/>
            <a:ext cx="4090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istral" panose="03090702030407020403" pitchFamily="66" charset="0"/>
              </a:rPr>
              <a:t>χ</a:t>
            </a:r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F362303B-1457-4343-9459-910760B2C53C}"/>
              </a:ext>
            </a:extLst>
          </p:cNvPr>
          <p:cNvSpPr/>
          <p:nvPr/>
        </p:nvSpPr>
        <p:spPr>
          <a:xfrm>
            <a:off x="6393587" y="1789185"/>
            <a:ext cx="6912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</a:rPr>
              <a:t>Ν</a:t>
            </a:r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FAEEC3F7-5B22-44AD-96A4-B682977D0BA1}"/>
              </a:ext>
            </a:extLst>
          </p:cNvPr>
          <p:cNvSpPr/>
          <p:nvPr/>
        </p:nvSpPr>
        <p:spPr>
          <a:xfrm>
            <a:off x="5275908" y="3604734"/>
            <a:ext cx="797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Μ</a:t>
            </a:r>
          </a:p>
        </p:txBody>
      </p:sp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FA28E353-E116-42AB-AF24-D47028DD8DA1}"/>
              </a:ext>
            </a:extLst>
          </p:cNvPr>
          <p:cNvSpPr/>
          <p:nvPr/>
        </p:nvSpPr>
        <p:spPr>
          <a:xfrm>
            <a:off x="4097594" y="5105258"/>
            <a:ext cx="527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</a:rPr>
              <a:t>ν</a:t>
            </a:r>
          </a:p>
        </p:txBody>
      </p:sp>
      <p:sp>
        <p:nvSpPr>
          <p:cNvPr id="19" name="Ορθογώνιο 18">
            <a:extLst>
              <a:ext uri="{FF2B5EF4-FFF2-40B4-BE49-F238E27FC236}">
                <a16:creationId xmlns:a16="http://schemas.microsoft.com/office/drawing/2014/main" id="{10221509-401C-4FA0-9438-8FCE5F77AF60}"/>
              </a:ext>
            </a:extLst>
          </p:cNvPr>
          <p:cNvSpPr/>
          <p:nvPr/>
        </p:nvSpPr>
        <p:spPr>
          <a:xfrm>
            <a:off x="4742872" y="1795118"/>
            <a:ext cx="5629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</a:rPr>
              <a:t>Σ</a:t>
            </a:r>
          </a:p>
        </p:txBody>
      </p:sp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F23800D6-D6FA-4DD9-A79C-F2227AF6802F}"/>
              </a:ext>
            </a:extLst>
          </p:cNvPr>
          <p:cNvSpPr/>
          <p:nvPr/>
        </p:nvSpPr>
        <p:spPr>
          <a:xfrm>
            <a:off x="9460707" y="1300368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 Antiqua" panose="02040602050305030304" pitchFamily="18" charset="0"/>
              </a:rPr>
              <a:t>ν</a:t>
            </a:r>
          </a:p>
        </p:txBody>
      </p:sp>
      <p:sp>
        <p:nvSpPr>
          <p:cNvPr id="21" name="Ορθογώνιο 20">
            <a:extLst>
              <a:ext uri="{FF2B5EF4-FFF2-40B4-BE49-F238E27FC236}">
                <a16:creationId xmlns:a16="http://schemas.microsoft.com/office/drawing/2014/main" id="{156E1AA4-FD89-4875-AD2F-80DD5C2D5045}"/>
              </a:ext>
            </a:extLst>
          </p:cNvPr>
          <p:cNvSpPr/>
          <p:nvPr/>
        </p:nvSpPr>
        <p:spPr>
          <a:xfrm>
            <a:off x="11239032" y="3743524"/>
            <a:ext cx="518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ν</a:t>
            </a:r>
          </a:p>
        </p:txBody>
      </p:sp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431127F2-D739-482E-9AC4-E9B31D062D1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C5D9F1"/>
              </a:clrFrom>
              <a:clrTo>
                <a:srgbClr val="C5D9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1312" y="547512"/>
            <a:ext cx="1615440" cy="1505712"/>
          </a:xfrm>
          <a:prstGeom prst="rect">
            <a:avLst/>
          </a:prstGeom>
        </p:spPr>
      </p:pic>
      <p:sp>
        <p:nvSpPr>
          <p:cNvPr id="26" name="Κύκλος: Κενός 25">
            <a:extLst>
              <a:ext uri="{FF2B5EF4-FFF2-40B4-BE49-F238E27FC236}">
                <a16:creationId xmlns:a16="http://schemas.microsoft.com/office/drawing/2014/main" id="{64F4EBEF-DB9C-4C59-B4B6-FDDD4C75D1D1}"/>
              </a:ext>
            </a:extLst>
          </p:cNvPr>
          <p:cNvSpPr/>
          <p:nvPr/>
        </p:nvSpPr>
        <p:spPr>
          <a:xfrm>
            <a:off x="2262895" y="3186753"/>
            <a:ext cx="1020313" cy="1113541"/>
          </a:xfrm>
          <a:prstGeom prst="donut">
            <a:avLst>
              <a:gd name="adj" fmla="val 7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7" name="Κύκλος: Κενός 26">
            <a:extLst>
              <a:ext uri="{FF2B5EF4-FFF2-40B4-BE49-F238E27FC236}">
                <a16:creationId xmlns:a16="http://schemas.microsoft.com/office/drawing/2014/main" id="{65974238-5BDB-4AF0-9180-0A80174922AC}"/>
              </a:ext>
            </a:extLst>
          </p:cNvPr>
          <p:cNvSpPr/>
          <p:nvPr/>
        </p:nvSpPr>
        <p:spPr>
          <a:xfrm>
            <a:off x="10915718" y="3804056"/>
            <a:ext cx="1020313" cy="1113541"/>
          </a:xfrm>
          <a:prstGeom prst="donut">
            <a:avLst>
              <a:gd name="adj" fmla="val 7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8" name="Κύκλος: Κενός 27">
            <a:extLst>
              <a:ext uri="{FF2B5EF4-FFF2-40B4-BE49-F238E27FC236}">
                <a16:creationId xmlns:a16="http://schemas.microsoft.com/office/drawing/2014/main" id="{358CAE4B-18A0-450D-AE04-C4B12391C499}"/>
              </a:ext>
            </a:extLst>
          </p:cNvPr>
          <p:cNvSpPr/>
          <p:nvPr/>
        </p:nvSpPr>
        <p:spPr>
          <a:xfrm>
            <a:off x="10028491" y="2113756"/>
            <a:ext cx="1020313" cy="1113541"/>
          </a:xfrm>
          <a:prstGeom prst="donut">
            <a:avLst>
              <a:gd name="adj" fmla="val 7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9" name="Κύκλος: Κενός 28">
            <a:extLst>
              <a:ext uri="{FF2B5EF4-FFF2-40B4-BE49-F238E27FC236}">
                <a16:creationId xmlns:a16="http://schemas.microsoft.com/office/drawing/2014/main" id="{1F23E926-123A-46DE-9DED-C2220BABB9B5}"/>
              </a:ext>
            </a:extLst>
          </p:cNvPr>
          <p:cNvSpPr/>
          <p:nvPr/>
        </p:nvSpPr>
        <p:spPr>
          <a:xfrm>
            <a:off x="6229037" y="1647912"/>
            <a:ext cx="1020313" cy="1113541"/>
          </a:xfrm>
          <a:prstGeom prst="donut">
            <a:avLst>
              <a:gd name="adj" fmla="val 7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30" name="Κύκλος: Κενός 29">
            <a:extLst>
              <a:ext uri="{FF2B5EF4-FFF2-40B4-BE49-F238E27FC236}">
                <a16:creationId xmlns:a16="http://schemas.microsoft.com/office/drawing/2014/main" id="{C29FE8E3-A136-4A6E-83F5-556AB616F54A}"/>
              </a:ext>
            </a:extLst>
          </p:cNvPr>
          <p:cNvSpPr/>
          <p:nvPr/>
        </p:nvSpPr>
        <p:spPr>
          <a:xfrm>
            <a:off x="9209588" y="1254006"/>
            <a:ext cx="1020313" cy="1113541"/>
          </a:xfrm>
          <a:prstGeom prst="donut">
            <a:avLst>
              <a:gd name="adj" fmla="val 7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31" name="Κύκλος: Κενός 30">
            <a:extLst>
              <a:ext uri="{FF2B5EF4-FFF2-40B4-BE49-F238E27FC236}">
                <a16:creationId xmlns:a16="http://schemas.microsoft.com/office/drawing/2014/main" id="{D0F1487D-3EDF-4F35-AF14-EB9F45574136}"/>
              </a:ext>
            </a:extLst>
          </p:cNvPr>
          <p:cNvSpPr/>
          <p:nvPr/>
        </p:nvSpPr>
        <p:spPr>
          <a:xfrm>
            <a:off x="3791663" y="5170798"/>
            <a:ext cx="1020313" cy="1113541"/>
          </a:xfrm>
          <a:prstGeom prst="donut">
            <a:avLst>
              <a:gd name="adj" fmla="val 7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32" name="Κύκλος: Κενός 31">
            <a:extLst>
              <a:ext uri="{FF2B5EF4-FFF2-40B4-BE49-F238E27FC236}">
                <a16:creationId xmlns:a16="http://schemas.microsoft.com/office/drawing/2014/main" id="{BBF979DF-4916-4EC2-B29B-AA602B29EB58}"/>
              </a:ext>
            </a:extLst>
          </p:cNvPr>
          <p:cNvSpPr/>
          <p:nvPr/>
        </p:nvSpPr>
        <p:spPr>
          <a:xfrm>
            <a:off x="3954090" y="3007344"/>
            <a:ext cx="1020313" cy="1113541"/>
          </a:xfrm>
          <a:prstGeom prst="donut">
            <a:avLst>
              <a:gd name="adj" fmla="val 7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33" name="Κύκλος: Κενός 32">
            <a:extLst>
              <a:ext uri="{FF2B5EF4-FFF2-40B4-BE49-F238E27FC236}">
                <a16:creationId xmlns:a16="http://schemas.microsoft.com/office/drawing/2014/main" id="{8EAA24CC-7DAF-4724-B044-66A01E2E0DB7}"/>
              </a:ext>
            </a:extLst>
          </p:cNvPr>
          <p:cNvSpPr/>
          <p:nvPr/>
        </p:nvSpPr>
        <p:spPr>
          <a:xfrm>
            <a:off x="5925073" y="5073023"/>
            <a:ext cx="1020313" cy="1113541"/>
          </a:xfrm>
          <a:prstGeom prst="donut">
            <a:avLst>
              <a:gd name="adj" fmla="val 7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34" name="Κύκλος: Κενός 33">
            <a:extLst>
              <a:ext uri="{FF2B5EF4-FFF2-40B4-BE49-F238E27FC236}">
                <a16:creationId xmlns:a16="http://schemas.microsoft.com/office/drawing/2014/main" id="{2B1F4AFB-E037-4974-9E94-FB28298BF48A}"/>
              </a:ext>
            </a:extLst>
          </p:cNvPr>
          <p:cNvSpPr/>
          <p:nvPr/>
        </p:nvSpPr>
        <p:spPr>
          <a:xfrm>
            <a:off x="374171" y="3106483"/>
            <a:ext cx="1020313" cy="1113541"/>
          </a:xfrm>
          <a:prstGeom prst="donut">
            <a:avLst>
              <a:gd name="adj" fmla="val 7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35" name="Κύκλος: Κενός 34">
            <a:extLst>
              <a:ext uri="{FF2B5EF4-FFF2-40B4-BE49-F238E27FC236}">
                <a16:creationId xmlns:a16="http://schemas.microsoft.com/office/drawing/2014/main" id="{AAA79D6B-0AF3-4C5E-B979-69A6A8E3067C}"/>
              </a:ext>
            </a:extLst>
          </p:cNvPr>
          <p:cNvSpPr/>
          <p:nvPr/>
        </p:nvSpPr>
        <p:spPr>
          <a:xfrm>
            <a:off x="383470" y="5010152"/>
            <a:ext cx="1020313" cy="1113541"/>
          </a:xfrm>
          <a:prstGeom prst="donut">
            <a:avLst>
              <a:gd name="adj" fmla="val 7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4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: Με κορνίζα 2">
            <a:extLst>
              <a:ext uri="{FF2B5EF4-FFF2-40B4-BE49-F238E27FC236}">
                <a16:creationId xmlns:a16="http://schemas.microsoft.com/office/drawing/2014/main" id="{B0340E39-18C7-4DC3-9938-280B403CCC30}"/>
              </a:ext>
            </a:extLst>
          </p:cNvPr>
          <p:cNvSpPr/>
          <p:nvPr/>
        </p:nvSpPr>
        <p:spPr>
          <a:xfrm>
            <a:off x="913775" y="705678"/>
            <a:ext cx="10364450" cy="5446644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 </a:t>
            </a: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0231CFA-F67E-4CB2-9C79-AD1903219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05513"/>
            <a:ext cx="10542731" cy="1200329"/>
          </a:xfrm>
        </p:spPr>
        <p:txBody>
          <a:bodyPr>
            <a:normAutofit/>
          </a:bodyPr>
          <a:lstStyle/>
          <a:p>
            <a:r>
              <a:rPr lang="el-GR" dirty="0">
                <a:latin typeface="Mistral" panose="03090702030407020403" pitchFamily="66" charset="0"/>
              </a:rPr>
              <a:t>Δ</a:t>
            </a:r>
            <a:r>
              <a:rPr lang="el-GR" cap="none" dirty="0">
                <a:latin typeface="Mistral" panose="03090702030407020403" pitchFamily="66" charset="0"/>
              </a:rPr>
              <a:t>ύο γραμματάκια </a:t>
            </a:r>
            <a:r>
              <a:rPr lang="el-GR" cap="none" dirty="0">
                <a:solidFill>
                  <a:srgbClr val="FF0000"/>
                </a:solidFill>
                <a:latin typeface="Mistral" panose="03090702030407020403" pitchFamily="66" charset="0"/>
              </a:rPr>
              <a:t>ν</a:t>
            </a:r>
            <a:r>
              <a:rPr lang="el-GR" cap="none" dirty="0">
                <a:latin typeface="Mistral" panose="03090702030407020403" pitchFamily="66" charset="0"/>
              </a:rPr>
              <a:t> κρύφτηκαν μέσα στη λέξη. Μπορείς να τα εντοπίσεις. Κάνε κλικ πάνω τους.</a:t>
            </a:r>
            <a:endParaRPr lang="el-GR" dirty="0">
              <a:latin typeface="Mistral" panose="03090702030407020403" pitchFamily="66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27E1235-41C1-4AE9-B84D-6B4AFFE41E5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03004" y="1709325"/>
            <a:ext cx="2239280" cy="3068290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7A6377D7-8619-4C2F-855C-1F42C117DDBC}"/>
              </a:ext>
            </a:extLst>
          </p:cNvPr>
          <p:cNvSpPr/>
          <p:nvPr/>
        </p:nvSpPr>
        <p:spPr>
          <a:xfrm>
            <a:off x="5601858" y="2643305"/>
            <a:ext cx="30957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sz="72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>ανανάς</a:t>
            </a:r>
            <a:endParaRPr lang="el-GR" sz="7200" b="1" cap="none" spc="0" dirty="0">
              <a:ln/>
              <a:solidFill>
                <a:schemeClr val="accent3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7" name="Κύκλος: Κενός 6">
            <a:extLst>
              <a:ext uri="{FF2B5EF4-FFF2-40B4-BE49-F238E27FC236}">
                <a16:creationId xmlns:a16="http://schemas.microsoft.com/office/drawing/2014/main" id="{9E543447-88C6-4627-A8B2-4A12C3DFB110}"/>
              </a:ext>
            </a:extLst>
          </p:cNvPr>
          <p:cNvSpPr/>
          <p:nvPr/>
        </p:nvSpPr>
        <p:spPr>
          <a:xfrm>
            <a:off x="6096000" y="2872408"/>
            <a:ext cx="735497" cy="742122"/>
          </a:xfrm>
          <a:prstGeom prst="donut">
            <a:avLst>
              <a:gd name="adj" fmla="val 8794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Κύκλος: Κενός 7">
            <a:extLst>
              <a:ext uri="{FF2B5EF4-FFF2-40B4-BE49-F238E27FC236}">
                <a16:creationId xmlns:a16="http://schemas.microsoft.com/office/drawing/2014/main" id="{C7655F21-E02F-4203-86A9-4EAAA87812BE}"/>
              </a:ext>
            </a:extLst>
          </p:cNvPr>
          <p:cNvSpPr/>
          <p:nvPr/>
        </p:nvSpPr>
        <p:spPr>
          <a:xfrm>
            <a:off x="7017252" y="2888974"/>
            <a:ext cx="735497" cy="742122"/>
          </a:xfrm>
          <a:prstGeom prst="donut">
            <a:avLst>
              <a:gd name="adj" fmla="val 8794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50A57F4A-9696-4DEA-BD68-C5C87C2E00D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19233" y="898086"/>
            <a:ext cx="292417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3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: Με κορνίζα 2">
            <a:extLst>
              <a:ext uri="{FF2B5EF4-FFF2-40B4-BE49-F238E27FC236}">
                <a16:creationId xmlns:a16="http://schemas.microsoft.com/office/drawing/2014/main" id="{B0340E39-18C7-4DC3-9938-280B403CCC30}"/>
              </a:ext>
            </a:extLst>
          </p:cNvPr>
          <p:cNvSpPr/>
          <p:nvPr/>
        </p:nvSpPr>
        <p:spPr>
          <a:xfrm>
            <a:off x="913775" y="705678"/>
            <a:ext cx="10364450" cy="5446644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 </a:t>
            </a: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0231CFA-F67E-4CB2-9C79-AD1903219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05513"/>
            <a:ext cx="10542731" cy="1200329"/>
          </a:xfrm>
        </p:spPr>
        <p:txBody>
          <a:bodyPr>
            <a:normAutofit/>
          </a:bodyPr>
          <a:lstStyle/>
          <a:p>
            <a:r>
              <a:rPr lang="el-GR" dirty="0">
                <a:latin typeface="Mistral" panose="03090702030407020403" pitchFamily="66" charset="0"/>
              </a:rPr>
              <a:t>Δ</a:t>
            </a:r>
            <a:r>
              <a:rPr lang="el-GR" cap="none" dirty="0">
                <a:latin typeface="Mistral" panose="03090702030407020403" pitchFamily="66" charset="0"/>
              </a:rPr>
              <a:t>ύο γραμματάκια </a:t>
            </a:r>
            <a:r>
              <a:rPr lang="el-GR" cap="none" dirty="0">
                <a:solidFill>
                  <a:srgbClr val="FF0000"/>
                </a:solidFill>
                <a:latin typeface="Mistral" panose="03090702030407020403" pitchFamily="66" charset="0"/>
              </a:rPr>
              <a:t>ν</a:t>
            </a:r>
            <a:r>
              <a:rPr lang="el-GR" cap="none" dirty="0">
                <a:latin typeface="Mistral" panose="03090702030407020403" pitchFamily="66" charset="0"/>
              </a:rPr>
              <a:t> κρύφτηκαν μέσα στη λέξη. Μπορείς να τα εντοπίσεις. Κάνε κλικ πάνω τους.</a:t>
            </a:r>
            <a:endParaRPr lang="el-GR" dirty="0">
              <a:latin typeface="Mistral" panose="03090702030407020403" pitchFamily="66" charset="0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7A6377D7-8619-4C2F-855C-1F42C117DDBC}"/>
              </a:ext>
            </a:extLst>
          </p:cNvPr>
          <p:cNvSpPr/>
          <p:nvPr/>
        </p:nvSpPr>
        <p:spPr>
          <a:xfrm>
            <a:off x="5021573" y="2643305"/>
            <a:ext cx="425629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sz="7200" b="1" dirty="0">
                <a:ln/>
                <a:solidFill>
                  <a:schemeClr val="accent3"/>
                </a:solidFill>
                <a:latin typeface="+mj-lt"/>
              </a:rPr>
              <a:t>παντελόνι</a:t>
            </a:r>
            <a:endParaRPr lang="el-GR" sz="7200" b="1" cap="none" spc="0" dirty="0">
              <a:ln/>
              <a:solidFill>
                <a:schemeClr val="accent3"/>
              </a:solidFill>
              <a:effectLst/>
              <a:latin typeface="+mj-lt"/>
            </a:endParaRPr>
          </a:p>
        </p:txBody>
      </p:sp>
      <p:sp>
        <p:nvSpPr>
          <p:cNvPr id="7" name="Κύκλος: Κενός 6">
            <a:extLst>
              <a:ext uri="{FF2B5EF4-FFF2-40B4-BE49-F238E27FC236}">
                <a16:creationId xmlns:a16="http://schemas.microsoft.com/office/drawing/2014/main" id="{9E543447-88C6-4627-A8B2-4A12C3DFB110}"/>
              </a:ext>
            </a:extLst>
          </p:cNvPr>
          <p:cNvSpPr/>
          <p:nvPr/>
        </p:nvSpPr>
        <p:spPr>
          <a:xfrm>
            <a:off x="6185140" y="2872408"/>
            <a:ext cx="735497" cy="742122"/>
          </a:xfrm>
          <a:prstGeom prst="donut">
            <a:avLst>
              <a:gd name="adj" fmla="val 8794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Κύκλος: Κενός 7">
            <a:extLst>
              <a:ext uri="{FF2B5EF4-FFF2-40B4-BE49-F238E27FC236}">
                <a16:creationId xmlns:a16="http://schemas.microsoft.com/office/drawing/2014/main" id="{C7655F21-E02F-4203-86A9-4EAAA87812BE}"/>
              </a:ext>
            </a:extLst>
          </p:cNvPr>
          <p:cNvSpPr/>
          <p:nvPr/>
        </p:nvSpPr>
        <p:spPr>
          <a:xfrm>
            <a:off x="8281357" y="2965174"/>
            <a:ext cx="735497" cy="742122"/>
          </a:xfrm>
          <a:prstGeom prst="donut">
            <a:avLst>
              <a:gd name="adj" fmla="val 8794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50A57F4A-9696-4DEA-BD68-C5C87C2E00D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19233" y="898086"/>
            <a:ext cx="2924175" cy="15621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A7763074-2666-49E4-B63E-183BA7FD3CC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3616" y="2030167"/>
            <a:ext cx="2438400" cy="261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1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: Με κορνίζα 2">
            <a:extLst>
              <a:ext uri="{FF2B5EF4-FFF2-40B4-BE49-F238E27FC236}">
                <a16:creationId xmlns:a16="http://schemas.microsoft.com/office/drawing/2014/main" id="{B0340E39-18C7-4DC3-9938-280B403CCC30}"/>
              </a:ext>
            </a:extLst>
          </p:cNvPr>
          <p:cNvSpPr/>
          <p:nvPr/>
        </p:nvSpPr>
        <p:spPr>
          <a:xfrm>
            <a:off x="913775" y="705678"/>
            <a:ext cx="10364450" cy="5446644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 </a:t>
            </a: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0231CFA-F67E-4CB2-9C79-AD1903219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05513"/>
            <a:ext cx="10542731" cy="1200329"/>
          </a:xfrm>
        </p:spPr>
        <p:txBody>
          <a:bodyPr>
            <a:normAutofit/>
          </a:bodyPr>
          <a:lstStyle/>
          <a:p>
            <a:r>
              <a:rPr lang="el-GR" dirty="0">
                <a:latin typeface="Mistral" panose="03090702030407020403" pitchFamily="66" charset="0"/>
              </a:rPr>
              <a:t>Έ</a:t>
            </a:r>
            <a:r>
              <a:rPr lang="el-GR" cap="none" dirty="0">
                <a:latin typeface="Mistral" panose="03090702030407020403" pitchFamily="66" charset="0"/>
              </a:rPr>
              <a:t>να γραμματάκι </a:t>
            </a:r>
            <a:r>
              <a:rPr lang="el-GR" cap="none" dirty="0">
                <a:solidFill>
                  <a:srgbClr val="FF0000"/>
                </a:solidFill>
                <a:latin typeface="Mistral" panose="03090702030407020403" pitchFamily="66" charset="0"/>
              </a:rPr>
              <a:t>ν</a:t>
            </a:r>
            <a:r>
              <a:rPr lang="el-GR" cap="none" dirty="0">
                <a:latin typeface="Mistral" panose="03090702030407020403" pitchFamily="66" charset="0"/>
              </a:rPr>
              <a:t> κρύφτηκε μέσα στη λέξη. Μπορείς να το εντοπίσεις. Κάνε κλικ πάνω του.</a:t>
            </a:r>
            <a:endParaRPr lang="el-GR" dirty="0">
              <a:latin typeface="Mistral" panose="03090702030407020403" pitchFamily="66" charset="0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7A6377D7-8619-4C2F-855C-1F42C117DDBC}"/>
              </a:ext>
            </a:extLst>
          </p:cNvPr>
          <p:cNvSpPr/>
          <p:nvPr/>
        </p:nvSpPr>
        <p:spPr>
          <a:xfrm>
            <a:off x="5363813" y="2643305"/>
            <a:ext cx="357181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sz="72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>γοργόνα</a:t>
            </a:r>
            <a:endParaRPr lang="el-GR" sz="7200" b="1" cap="none" spc="0" dirty="0">
              <a:ln/>
              <a:solidFill>
                <a:schemeClr val="accent3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8" name="Κύκλος: Κενός 7">
            <a:extLst>
              <a:ext uri="{FF2B5EF4-FFF2-40B4-BE49-F238E27FC236}">
                <a16:creationId xmlns:a16="http://schemas.microsoft.com/office/drawing/2014/main" id="{C7655F21-E02F-4203-86A9-4EAAA87812BE}"/>
              </a:ext>
            </a:extLst>
          </p:cNvPr>
          <p:cNvSpPr/>
          <p:nvPr/>
        </p:nvSpPr>
        <p:spPr>
          <a:xfrm>
            <a:off x="7751484" y="2872408"/>
            <a:ext cx="735497" cy="742122"/>
          </a:xfrm>
          <a:prstGeom prst="donut">
            <a:avLst>
              <a:gd name="adj" fmla="val 8794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50A57F4A-9696-4DEA-BD68-C5C87C2E00D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19233" y="898086"/>
            <a:ext cx="2924175" cy="156210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CA15C0F8-4D64-491E-851F-3CFA68C6C57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8820" y="1758746"/>
            <a:ext cx="3282352" cy="328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Σταγονίδιο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TM04033925[[fn=Σταγονίδιο]]</Template>
  <TotalTime>398</TotalTime>
  <Words>246</Words>
  <Application>Microsoft Office PowerPoint</Application>
  <PresentationFormat>Ευρεία οθόνη</PresentationFormat>
  <Paragraphs>48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8" baseType="lpstr">
      <vt:lpstr>Arial</vt:lpstr>
      <vt:lpstr>Book Antiqua</vt:lpstr>
      <vt:lpstr>Comic Sans MS</vt:lpstr>
      <vt:lpstr>Corbel Light</vt:lpstr>
      <vt:lpstr>Mistral</vt:lpstr>
      <vt:lpstr>Tw Cen MT</vt:lpstr>
      <vt:lpstr>Σταγονίδιο</vt:lpstr>
      <vt:lpstr>Παρουσίαση του PowerPoint</vt:lpstr>
      <vt:lpstr>Η ΝΤΡΟΠΑΛΗ ΝΤΟΜΑΤΑ</vt:lpstr>
      <vt:lpstr>ΕΙΚΟΝΕΣ ΠΟΥ ΑΡΧΙΖΟΥΝ ΑΠο Ν</vt:lpstr>
      <vt:lpstr>ΠΕΣ ΤΙΣ ΕΚΟΝΕΣ ΠΟΥ ΑΡΧΙΖΟΥΝ ΑΠο ΤΗ ΦΩΝΟΥΛΑ Ν</vt:lpstr>
      <vt:lpstr>ΑΣ ΓΡΑΨΟΥΜΕ ΤΟ ΓΡΑΜΜΑ Ν  </vt:lpstr>
      <vt:lpstr>ΜΠΟΡΕΙΣ ΝΑ ΒΡΕΙΣ 5 ΚΕΦΑΛΑΙΑ Ν ΚΑΙ 5 ΜΙΚΡΑ ν. ΠΡΟΣΕΧΕ ΤΙΣ …ΠΑΓΙΔΕΣ</vt:lpstr>
      <vt:lpstr>Δύο γραμματάκια ν κρύφτηκαν μέσα στη λέξη. Μπορείς να τα εντοπίσεις. Κάνε κλικ πάνω τους.</vt:lpstr>
      <vt:lpstr>Δύο γραμματάκια ν κρύφτηκαν μέσα στη λέξη. Μπορείς να τα εντοπίσεις. Κάνε κλικ πάνω τους.</vt:lpstr>
      <vt:lpstr>Ένα γραμματάκι ν κρύφτηκε μέσα στη λέξη. Μπορείς να το εντοπίσεις. Κάνε κλικ πάνω του.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306948681880</dc:creator>
  <cp:lastModifiedBy>306948681880</cp:lastModifiedBy>
  <cp:revision>37</cp:revision>
  <dcterms:created xsi:type="dcterms:W3CDTF">2021-02-13T21:26:08Z</dcterms:created>
  <dcterms:modified xsi:type="dcterms:W3CDTF">2021-02-14T19:04:13Z</dcterms:modified>
</cp:coreProperties>
</file>