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BE97-BC48-4033-B5F2-E6C422D53549}" type="datetimeFigureOut">
              <a:rPr lang="el-GR" smtClean="0"/>
              <a:t>2/6/2020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C3EE7-7EDC-44BA-8CAB-9C9EF7BE0068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589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BE97-BC48-4033-B5F2-E6C422D53549}" type="datetimeFigureOut">
              <a:rPr lang="el-GR" smtClean="0"/>
              <a:t>2/6/2020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C3EE7-7EDC-44BA-8CAB-9C9EF7BE0068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090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BE97-BC48-4033-B5F2-E6C422D53549}" type="datetimeFigureOut">
              <a:rPr lang="el-GR" smtClean="0"/>
              <a:t>2/6/2020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C3EE7-7EDC-44BA-8CAB-9C9EF7BE0068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453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BE97-BC48-4033-B5F2-E6C422D53549}" type="datetimeFigureOut">
              <a:rPr lang="el-GR" smtClean="0"/>
              <a:t>2/6/2020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C3EE7-7EDC-44BA-8CAB-9C9EF7BE0068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5691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BE97-BC48-4033-B5F2-E6C422D53549}" type="datetimeFigureOut">
              <a:rPr lang="el-GR" smtClean="0"/>
              <a:t>2/6/2020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C3EE7-7EDC-44BA-8CAB-9C9EF7BE0068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548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BE97-BC48-4033-B5F2-E6C422D53549}" type="datetimeFigureOut">
              <a:rPr lang="el-GR" smtClean="0"/>
              <a:t>2/6/2020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C3EE7-7EDC-44BA-8CAB-9C9EF7BE0068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714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BE97-BC48-4033-B5F2-E6C422D53549}" type="datetimeFigureOut">
              <a:rPr lang="el-GR" smtClean="0"/>
              <a:t>2/6/2020</a:t>
            </a:fld>
            <a:endParaRPr lang="el-GR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C3EE7-7EDC-44BA-8CAB-9C9EF7BE0068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64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BE97-BC48-4033-B5F2-E6C422D53549}" type="datetimeFigureOut">
              <a:rPr lang="el-GR" smtClean="0"/>
              <a:t>2/6/2020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C3EE7-7EDC-44BA-8CAB-9C9EF7BE0068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7217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BE97-BC48-4033-B5F2-E6C422D53549}" type="datetimeFigureOut">
              <a:rPr lang="el-GR" smtClean="0"/>
              <a:t>2/6/2020</a:t>
            </a:fld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C3EE7-7EDC-44BA-8CAB-9C9EF7BE0068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1596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BE97-BC48-4033-B5F2-E6C422D53549}" type="datetimeFigureOut">
              <a:rPr lang="el-GR" smtClean="0"/>
              <a:t>2/6/2020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C3EE7-7EDC-44BA-8CAB-9C9EF7BE0068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9108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BE97-BC48-4033-B5F2-E6C422D53549}" type="datetimeFigureOut">
              <a:rPr lang="el-GR" smtClean="0"/>
              <a:t>2/6/2020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C3EE7-7EDC-44BA-8CAB-9C9EF7BE0068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8009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FBE97-BC48-4033-B5F2-E6C422D53549}" type="datetimeFigureOut">
              <a:rPr lang="el-GR" smtClean="0"/>
              <a:t>2/6/2020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C3EE7-7EDC-44BA-8CAB-9C9EF7BE0068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010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hyperlink" Target="https://www.liveworksheets.com/sr721074hr" TargetMode="Externa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safeyoutube.net/w/BrMI" TargetMode="External"/><Relationship Id="rId3" Type="http://schemas.openxmlformats.org/officeDocument/2006/relationships/hyperlink" Target="https://safeyoutube.net/w/L44I" TargetMode="External"/><Relationship Id="rId7" Type="http://schemas.openxmlformats.org/officeDocument/2006/relationships/hyperlink" Target="https://safeyoutube.net/w/oqMI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slide" Target="slide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7.xml"/><Relationship Id="rId4" Type="http://schemas.openxmlformats.org/officeDocument/2006/relationships/audio" Target="../media/audio2.wav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jpg"/><Relationship Id="rId7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10" Type="http://schemas.openxmlformats.org/officeDocument/2006/relationships/audio" Target="../media/audio2.wav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emf"/><Relationship Id="rId7" Type="http://schemas.openxmlformats.org/officeDocument/2006/relationships/image" Target="../media/image19.jpg"/><Relationship Id="rId12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11" Type="http://schemas.openxmlformats.org/officeDocument/2006/relationships/slide" Target="slide2.xml"/><Relationship Id="rId5" Type="http://schemas.openxmlformats.org/officeDocument/2006/relationships/image" Target="../media/image17.emf"/><Relationship Id="rId10" Type="http://schemas.openxmlformats.org/officeDocument/2006/relationships/image" Target="../media/image22.png"/><Relationship Id="rId4" Type="http://schemas.openxmlformats.org/officeDocument/2006/relationships/image" Target="../media/image16.emf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5.png"/><Relationship Id="rId4" Type="http://schemas.openxmlformats.org/officeDocument/2006/relationships/hyperlink" Target="https://safeyoutube.net/w/n34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afeyoutube.net/w/Nx4I" TargetMode="External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view12786139" TargetMode="External"/><Relationship Id="rId7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slide" Target="slide9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s://www.liveworksheets.com/hm717900ma" TargetMode="External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hyperlink" Target="https://www.liveworksheets.com/hm717900m" TargetMode="Externa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1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Κυματισμός 4"/>
          <p:cNvSpPr/>
          <p:nvPr/>
        </p:nvSpPr>
        <p:spPr>
          <a:xfrm>
            <a:off x="2339752" y="37688"/>
            <a:ext cx="4680520" cy="1834158"/>
          </a:xfrm>
          <a:prstGeom prst="wave">
            <a:avLst>
              <a:gd name="adj1" fmla="val 12500"/>
              <a:gd name="adj2" fmla="val 2180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381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ΚΑΛΟΚΑΙΡΙ</a:t>
            </a:r>
            <a:endParaRPr lang="el-GR" sz="5400" b="1" cap="none" spc="0" dirty="0">
              <a:ln w="38100">
                <a:solidFill>
                  <a:schemeClr val="tx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79512" y="6165304"/>
            <a:ext cx="316349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b="1" cap="none" spc="0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1</a:t>
            </a:r>
            <a:r>
              <a:rPr lang="el-GR" b="1" cap="none" spc="0" baseline="30000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ο</a:t>
            </a:r>
            <a:r>
              <a:rPr lang="el-GR" b="1" cap="none" spc="0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 ΝΗΠΙΑΓΩΓΕΙΟ ΒΡΑΧΝΑΙΪΚΩΝ</a:t>
            </a:r>
            <a:endParaRPr lang="el-GR" b="1" cap="none" spc="0" dirty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8" name="Διάγραμμα ροής: Παραπομπή 7">
            <a:hlinkClick r:id="" action="ppaction://hlinkshowjump?jump=nextslide" highlightClick="1">
              <a:snd r:embed="rId3" name="breeze.wav"/>
            </a:hlinkClick>
          </p:cNvPr>
          <p:cNvSpPr/>
          <p:nvPr/>
        </p:nvSpPr>
        <p:spPr>
          <a:xfrm>
            <a:off x="7452320" y="5532911"/>
            <a:ext cx="1350852" cy="1264786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ΞΕΚΙΝΑ</a:t>
            </a:r>
            <a:endParaRPr lang="el-GR" b="1" dirty="0">
              <a:ln>
                <a:solidFill>
                  <a:schemeClr val="tx2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38559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7" y="116632"/>
            <a:ext cx="9144000" cy="6858000"/>
          </a:xfrm>
          <a:prstGeom prst="rect">
            <a:avLst/>
          </a:prstGeom>
        </p:spPr>
      </p:pic>
      <p:pic>
        <p:nvPicPr>
          <p:cNvPr id="307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EFED8"/>
              </a:clrFrom>
              <a:clrTo>
                <a:srgbClr val="EEFE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914" y="4797152"/>
            <a:ext cx="90805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3214" y="987064"/>
            <a:ext cx="2982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ΦΥΛΛΟ ΕΡΓΑΣΙΑΣ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2</a:t>
            </a:r>
            <a:endParaRPr lang="el-GR" sz="32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Εικόνα 2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618" y="1378384"/>
            <a:ext cx="2809524" cy="407619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Ορθογώνιο 3"/>
          <p:cNvSpPr/>
          <p:nvPr/>
        </p:nvSpPr>
        <p:spPr>
          <a:xfrm>
            <a:off x="1614733" y="3068960"/>
            <a:ext cx="2274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www.liveworksheets.com/sr721074hr</a:t>
            </a:r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191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44" y="-116632"/>
            <a:ext cx="9144000" cy="6858000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3707904" y="4365104"/>
            <a:ext cx="3330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https://safeYouTube.net/w/L44I</a:t>
            </a:r>
            <a:endParaRPr lang="el-GR" dirty="0" smtClean="0"/>
          </a:p>
          <a:p>
            <a:endParaRPr lang="el-GR" dirty="0" smtClean="0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74" y="639996"/>
            <a:ext cx="4382672" cy="246409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Κουμπί ενέργειας: Κεντρική σελίδα 9">
            <a:hlinkClick r:id="rId5" action="ppaction://hlinksldjump" highlightClick="1">
              <a:snd r:embed="rId6" name="whoosh.wav"/>
            </a:hlinkClick>
          </p:cNvPr>
          <p:cNvSpPr/>
          <p:nvPr/>
        </p:nvSpPr>
        <p:spPr>
          <a:xfrm>
            <a:off x="7186889" y="5949280"/>
            <a:ext cx="864096" cy="792088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5180073" y="1258537"/>
            <a:ext cx="2835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ΤΙ ΠΡΟΣΕΧΟΥΜΕ </a:t>
            </a:r>
          </a:p>
          <a:p>
            <a:r>
              <a:rPr lang="el-GR" sz="20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ΤΟ  ΚΑΛΟΚΑΙΡΙ</a:t>
            </a:r>
            <a:endParaRPr lang="el-GR" sz="2000" b="1" dirty="0">
              <a:solidFill>
                <a:srgbClr val="FF000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7984" y="3104093"/>
            <a:ext cx="3330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safeYouTube.net/w/oqMI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2987824" y="3718773"/>
            <a:ext cx="3419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safeyoutube.net/w/BrMI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177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74"/>
            <a:ext cx="9143999" cy="6892274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2987824" y="1052736"/>
            <a:ext cx="55909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ΔΙΑΛΕΞΕ ΜΕ ΤΙ ΘΑ ΑΣΧΟΛΗΘΕΙΣ</a:t>
            </a:r>
            <a:endParaRPr lang="el-GR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Επεξήγηση με σύννεφο 5">
            <a:hlinkClick r:id="rId3" action="ppaction://hlinksldjump" highlightClick="1">
              <a:snd r:embed="rId4" name="wind.wav"/>
            </a:hlinkClick>
          </p:cNvPr>
          <p:cNvSpPr/>
          <p:nvPr/>
        </p:nvSpPr>
        <p:spPr>
          <a:xfrm rot="20676553">
            <a:off x="689454" y="2009930"/>
            <a:ext cx="3024334" cy="1449595"/>
          </a:xfrm>
          <a:prstGeom prst="cloudCallout">
            <a:avLst>
              <a:gd name="adj1" fmla="val -18913"/>
              <a:gd name="adj2" fmla="val 4558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1600" b="1" dirty="0" smtClean="0">
                <a:latin typeface="Comic Sans MS" panose="030F0702030302020204" pitchFamily="66" charset="0"/>
              </a:rPr>
              <a:t>ΠΛΗΡΟΦΟΡΙΕΣ</a:t>
            </a:r>
            <a:endParaRPr lang="el-GR" sz="1600" b="1" dirty="0">
              <a:latin typeface="Comic Sans MS" panose="030F0702030302020204" pitchFamily="66" charset="0"/>
            </a:endParaRPr>
          </a:p>
        </p:txBody>
      </p:sp>
      <p:sp>
        <p:nvSpPr>
          <p:cNvPr id="8" name="Επεξήγηση με σύννεφο 7">
            <a:hlinkClick r:id="rId5" action="ppaction://hlinksldjump" highlightClick="1">
              <a:snd r:embed="rId4" name="wind.wav"/>
            </a:hlinkClick>
          </p:cNvPr>
          <p:cNvSpPr/>
          <p:nvPr/>
        </p:nvSpPr>
        <p:spPr>
          <a:xfrm>
            <a:off x="905477" y="4198301"/>
            <a:ext cx="2592288" cy="1034681"/>
          </a:xfrm>
          <a:prstGeom prst="cloudCallout">
            <a:avLst>
              <a:gd name="adj1" fmla="val -18913"/>
              <a:gd name="adj2" fmla="val 4558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atin typeface="Comic Sans MS" panose="030F0702030302020204" pitchFamily="66" charset="0"/>
              </a:rPr>
              <a:t>ΤΡΑΓΟΥΔΙ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9" name="Επεξήγηση με σύννεφο 8">
            <a:hlinkClick r:id="rId6" action="ppaction://hlinksldjump" highlightClick="1">
              <a:snd r:embed="rId4" name="wind.wav"/>
            </a:hlinkClick>
          </p:cNvPr>
          <p:cNvSpPr/>
          <p:nvPr/>
        </p:nvSpPr>
        <p:spPr>
          <a:xfrm>
            <a:off x="3194856" y="2625951"/>
            <a:ext cx="2808312" cy="1811662"/>
          </a:xfrm>
          <a:prstGeom prst="cloudCallout">
            <a:avLst>
              <a:gd name="adj1" fmla="val -18913"/>
              <a:gd name="adj2" fmla="val 4558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b="1" u="sng" dirty="0" smtClean="0">
                <a:latin typeface="Comic Sans MS" panose="030F0702030302020204" pitchFamily="66" charset="0"/>
              </a:rPr>
              <a:t>ΠΑΡΑΜΥΘΙ</a:t>
            </a:r>
          </a:p>
          <a:p>
            <a:pPr algn="ctr"/>
            <a:r>
              <a:rPr lang="el-GR" sz="1600" b="1" dirty="0" smtClean="0">
                <a:latin typeface="Comic Sans MS" panose="030F0702030302020204" pitchFamily="66" charset="0"/>
              </a:rPr>
              <a:t>«ΠΟΙΟΣ ΕΦΕΡΕ ΤΟ ΚΑΛΟΚΑΙΡΙ»</a:t>
            </a:r>
            <a:endParaRPr lang="el-GR" sz="1600" b="1" dirty="0">
              <a:latin typeface="Comic Sans MS" panose="030F0702030302020204" pitchFamily="66" charset="0"/>
            </a:endParaRPr>
          </a:p>
        </p:txBody>
      </p:sp>
      <p:sp>
        <p:nvSpPr>
          <p:cNvPr id="10" name="Επεξήγηση με σύννεφο 9">
            <a:hlinkClick r:id="rId7" action="ppaction://hlinksldjump" highlightClick="1">
              <a:snd r:embed="rId4" name="wind.wav"/>
            </a:hlinkClick>
          </p:cNvPr>
          <p:cNvSpPr/>
          <p:nvPr/>
        </p:nvSpPr>
        <p:spPr>
          <a:xfrm rot="1046099">
            <a:off x="5487118" y="1671021"/>
            <a:ext cx="3070673" cy="1269275"/>
          </a:xfrm>
          <a:prstGeom prst="cloudCallout">
            <a:avLst>
              <a:gd name="adj1" fmla="val -18913"/>
              <a:gd name="adj2" fmla="val 4558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b="1" dirty="0" smtClean="0">
                <a:latin typeface="Comic Sans MS" panose="030F0702030302020204" pitchFamily="66" charset="0"/>
              </a:rPr>
              <a:t>ΜΑΘΗΜΑΤΙΚΑ </a:t>
            </a:r>
          </a:p>
          <a:p>
            <a:pPr algn="ctr"/>
            <a:r>
              <a:rPr lang="el-GR" sz="1600" b="1" dirty="0" smtClean="0">
                <a:latin typeface="Comic Sans MS" panose="030F0702030302020204" pitchFamily="66" charset="0"/>
              </a:rPr>
              <a:t>&amp;</a:t>
            </a:r>
          </a:p>
          <a:p>
            <a:pPr algn="ctr"/>
            <a:r>
              <a:rPr lang="el-GR" sz="1600" b="1" dirty="0" smtClean="0">
                <a:latin typeface="Comic Sans MS" panose="030F0702030302020204" pitchFamily="66" charset="0"/>
              </a:rPr>
              <a:t>ΓΛΩΣΣΑ</a:t>
            </a:r>
            <a:endParaRPr lang="el-GR" sz="1600" b="1" dirty="0">
              <a:latin typeface="Comic Sans MS" panose="030F0702030302020204" pitchFamily="66" charset="0"/>
            </a:endParaRPr>
          </a:p>
        </p:txBody>
      </p:sp>
      <p:sp>
        <p:nvSpPr>
          <p:cNvPr id="2" name="Κουμπί ενέργειας: Προσαρμογή 1">
            <a:hlinkClick r:id="" action="ppaction://hlinkshowjump?jump=previousslide" highlightClick="1">
              <a:snd r:embed="rId8" name="chimes.wav"/>
            </a:hlinkClick>
          </p:cNvPr>
          <p:cNvSpPr/>
          <p:nvPr/>
        </p:nvSpPr>
        <p:spPr>
          <a:xfrm>
            <a:off x="551321" y="5589240"/>
            <a:ext cx="852327" cy="7200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ΤΕΛΟΣ</a:t>
            </a:r>
            <a:endParaRPr lang="el-GR" b="1" dirty="0"/>
          </a:p>
        </p:txBody>
      </p:sp>
      <p:sp>
        <p:nvSpPr>
          <p:cNvPr id="3" name="Ορθογώνιο 2"/>
          <p:cNvSpPr/>
          <p:nvPr/>
        </p:nvSpPr>
        <p:spPr>
          <a:xfrm>
            <a:off x="4968044" y="316826"/>
            <a:ext cx="3383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ΚΑΛΟΚΑΙΡΙ</a:t>
            </a:r>
            <a:endParaRPr lang="el-GR" sz="54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Επεξήγηση με σύννεφο 6">
            <a:hlinkClick r:id="rId9" action="ppaction://hlinksldjump"/>
          </p:cNvPr>
          <p:cNvSpPr/>
          <p:nvPr/>
        </p:nvSpPr>
        <p:spPr>
          <a:xfrm>
            <a:off x="6000557" y="2734727"/>
            <a:ext cx="2578220" cy="1700733"/>
          </a:xfrm>
          <a:prstGeom prst="cloudCallout">
            <a:avLst>
              <a:gd name="adj1" fmla="val -4467"/>
              <a:gd name="adj2" fmla="val 9069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b="1" dirty="0" smtClean="0">
                <a:latin typeface="Comic Sans MS" panose="030F0702030302020204" pitchFamily="66" charset="0"/>
              </a:rPr>
              <a:t>ΤΙ ΝΑ ΠΡΟΣΕΧΟΥΜΕ ΤΟ ΚΑΛΟΚΑΙΡΙ</a:t>
            </a:r>
            <a:endParaRPr lang="el-GR" sz="1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72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21" y="-33332"/>
            <a:ext cx="9684568" cy="742610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059832" y="659731"/>
            <a:ext cx="3457132" cy="825053"/>
          </a:xfrm>
          <a:prstGeom prst="horizontalScroll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Καλοκαίρι </a:t>
            </a:r>
            <a:endParaRPr lang="el-GR" sz="36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646" y="1484784"/>
            <a:ext cx="1120776" cy="9489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4217" y="2375696"/>
            <a:ext cx="3318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Κολυμπάνε, πηγαίνουν διακοπές </a:t>
            </a:r>
          </a:p>
          <a:p>
            <a:r>
              <a:rPr lang="el-GR" dirty="0" smtClean="0"/>
              <a:t>και ταξιδεύουν περισσότερο.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958" y="1531048"/>
            <a:ext cx="1224012" cy="93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390" y="3496507"/>
            <a:ext cx="693454" cy="107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573" y="5270172"/>
            <a:ext cx="1136610" cy="94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84784"/>
            <a:ext cx="749351" cy="97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958" y="3496507"/>
            <a:ext cx="7524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528" y="3496507"/>
            <a:ext cx="861562" cy="89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08105" y="4571048"/>
            <a:ext cx="2528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Τρώνε ελαφριά φαγητά. 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4294049"/>
            <a:ext cx="34958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Ασχολούνται με καλοκαιρινά σπορ </a:t>
            </a:r>
          </a:p>
          <a:p>
            <a:r>
              <a:rPr lang="el-GR" dirty="0" smtClean="0"/>
              <a:t>(</a:t>
            </a:r>
            <a:r>
              <a:rPr lang="el-GR" dirty="0" err="1" smtClean="0"/>
              <a:t>σέρφινγκ</a:t>
            </a:r>
            <a:r>
              <a:rPr lang="el-GR" dirty="0" smtClean="0"/>
              <a:t>, βόλεϊ στην άμμο, </a:t>
            </a:r>
          </a:p>
          <a:p>
            <a:r>
              <a:rPr lang="el-GR" dirty="0" smtClean="0"/>
              <a:t>θαλάσσιο σκι…).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6041837" y="2462198"/>
            <a:ext cx="214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Φοράνε ελαφριά και</a:t>
            </a:r>
          </a:p>
          <a:p>
            <a:r>
              <a:rPr lang="el-GR" dirty="0" smtClean="0"/>
              <a:t> χαλαρά ρούχα. 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3809183" y="5629873"/>
            <a:ext cx="3439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Γιορτάζουν το Δεκαπενταύγουστο.</a:t>
            </a:r>
            <a:endParaRPr lang="el-GR" dirty="0"/>
          </a:p>
        </p:txBody>
      </p:sp>
      <p:sp>
        <p:nvSpPr>
          <p:cNvPr id="10" name="Ορθογώνιο 9"/>
          <p:cNvSpPr/>
          <p:nvPr/>
        </p:nvSpPr>
        <p:spPr>
          <a:xfrm>
            <a:off x="3181415" y="3356557"/>
            <a:ext cx="27378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οι άνθρωποι </a:t>
            </a:r>
            <a:endParaRPr lang="el-GR" dirty="0"/>
          </a:p>
        </p:txBody>
      </p:sp>
      <p:cxnSp>
        <p:nvCxnSpPr>
          <p:cNvPr id="12" name="Ευθύγραμμο βέλος σύνδεσης 11"/>
          <p:cNvCxnSpPr/>
          <p:nvPr/>
        </p:nvCxnSpPr>
        <p:spPr>
          <a:xfrm flipH="1" flipV="1">
            <a:off x="3636234" y="3022027"/>
            <a:ext cx="719742" cy="4744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ύγραμμο βέλος σύνδεσης 19"/>
          <p:cNvCxnSpPr/>
          <p:nvPr/>
        </p:nvCxnSpPr>
        <p:spPr>
          <a:xfrm>
            <a:off x="5364088" y="3941768"/>
            <a:ext cx="936104" cy="3522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ύγραμμο βέλος σύνδεσης 20"/>
          <p:cNvCxnSpPr/>
          <p:nvPr/>
        </p:nvCxnSpPr>
        <p:spPr>
          <a:xfrm flipH="1">
            <a:off x="2672573" y="4033778"/>
            <a:ext cx="963660" cy="26027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ύγραμμο βέλος σύνδεσης 21"/>
          <p:cNvCxnSpPr/>
          <p:nvPr/>
        </p:nvCxnSpPr>
        <p:spPr>
          <a:xfrm flipV="1">
            <a:off x="5832140" y="3108530"/>
            <a:ext cx="668818" cy="5711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ύγραμμο βέλος σύνδεσης 22"/>
          <p:cNvCxnSpPr/>
          <p:nvPr/>
        </p:nvCxnSpPr>
        <p:spPr>
          <a:xfrm flipH="1">
            <a:off x="3636233" y="4076347"/>
            <a:ext cx="914082" cy="114103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Διάγραμμα ροής: Παραπομπή 34">
            <a:hlinkClick r:id="" action="ppaction://hlinkshowjump?jump=nextslide" highlightClick="1">
              <a:snd r:embed="rId10" name="wind.wav"/>
            </a:hlinkClick>
          </p:cNvPr>
          <p:cNvSpPr/>
          <p:nvPr/>
        </p:nvSpPr>
        <p:spPr>
          <a:xfrm>
            <a:off x="7724970" y="6052892"/>
            <a:ext cx="797933" cy="854821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b="1" dirty="0">
              <a:ln>
                <a:solidFill>
                  <a:schemeClr val="tx2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8" name="Δεξιό βέλος 27"/>
          <p:cNvSpPr/>
          <p:nvPr/>
        </p:nvSpPr>
        <p:spPr>
          <a:xfrm>
            <a:off x="7830059" y="6221989"/>
            <a:ext cx="587754" cy="4559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186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620" y="0"/>
            <a:ext cx="9684568" cy="742610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059832" y="659731"/>
            <a:ext cx="3457132" cy="825053"/>
          </a:xfrm>
          <a:prstGeom prst="horizontalScroll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Καλοκαίρι </a:t>
            </a:r>
            <a:endParaRPr lang="el-GR" sz="36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4217" y="2375696"/>
            <a:ext cx="3250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Είναι περίοδος που μεγαλώνουν</a:t>
            </a:r>
          </a:p>
          <a:p>
            <a:r>
              <a:rPr lang="el-GR" dirty="0" smtClean="0"/>
              <a:t> τα καλοκαιρινά φυτά.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1371415" y="5525516"/>
            <a:ext cx="3101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Κινδυνεύουν  από πυρκαγιές. 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6446051" y="5339634"/>
            <a:ext cx="1942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Προσφέρουν σκιά </a:t>
            </a:r>
          </a:p>
          <a:p>
            <a:r>
              <a:rPr lang="el-GR" dirty="0" smtClean="0"/>
              <a:t>και δροσιά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6041837" y="2462198"/>
            <a:ext cx="2346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Χρειάζονται πολύ νερό</a:t>
            </a:r>
            <a:endParaRPr lang="el-GR" dirty="0"/>
          </a:p>
        </p:txBody>
      </p:sp>
      <p:sp>
        <p:nvSpPr>
          <p:cNvPr id="10" name="Ορθογώνιο 9"/>
          <p:cNvSpPr/>
          <p:nvPr/>
        </p:nvSpPr>
        <p:spPr>
          <a:xfrm>
            <a:off x="3564781" y="3430016"/>
            <a:ext cx="1815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Τα φυτά</a:t>
            </a:r>
            <a:endParaRPr lang="el-GR" dirty="0"/>
          </a:p>
        </p:txBody>
      </p:sp>
      <p:cxnSp>
        <p:nvCxnSpPr>
          <p:cNvPr id="12" name="Ευθύγραμμο βέλος σύνδεσης 11"/>
          <p:cNvCxnSpPr/>
          <p:nvPr/>
        </p:nvCxnSpPr>
        <p:spPr>
          <a:xfrm flipH="1" flipV="1">
            <a:off x="3636234" y="3022027"/>
            <a:ext cx="719742" cy="4744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ύγραμμο βέλος σύνδεσης 19"/>
          <p:cNvCxnSpPr/>
          <p:nvPr/>
        </p:nvCxnSpPr>
        <p:spPr>
          <a:xfrm>
            <a:off x="5364088" y="3941768"/>
            <a:ext cx="1369723" cy="81394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ύγραμμο βέλος σύνδεσης 20"/>
          <p:cNvCxnSpPr/>
          <p:nvPr/>
        </p:nvCxnSpPr>
        <p:spPr>
          <a:xfrm flipH="1">
            <a:off x="3011592" y="4116798"/>
            <a:ext cx="1280406" cy="122283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ύγραμμο βέλος σύνδεσης 21"/>
          <p:cNvCxnSpPr/>
          <p:nvPr/>
        </p:nvCxnSpPr>
        <p:spPr>
          <a:xfrm flipV="1">
            <a:off x="5446925" y="2925315"/>
            <a:ext cx="668818" cy="5711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Διάγραμμα ροής: Παραπομπή 34">
            <a:hlinkClick r:id="" action="ppaction://hlinkshowjump?jump=nextslide" highlightClick="1">
              <a:snd r:embed="rId3" name="wind.wav"/>
            </a:hlinkClick>
          </p:cNvPr>
          <p:cNvSpPr/>
          <p:nvPr/>
        </p:nvSpPr>
        <p:spPr>
          <a:xfrm>
            <a:off x="7655497" y="6083557"/>
            <a:ext cx="936250" cy="949015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b="1" dirty="0">
              <a:ln>
                <a:solidFill>
                  <a:schemeClr val="tx2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8" name="Δεξιό βέλος 27"/>
          <p:cNvSpPr/>
          <p:nvPr/>
        </p:nvSpPr>
        <p:spPr>
          <a:xfrm>
            <a:off x="7847566" y="6330112"/>
            <a:ext cx="587754" cy="4559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379" y="1032671"/>
            <a:ext cx="113347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745" y="1100122"/>
            <a:ext cx="231457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217" y="3430016"/>
            <a:ext cx="185737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811" y="3213103"/>
            <a:ext cx="185737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52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620" y="0"/>
            <a:ext cx="9684568" cy="742610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059832" y="659731"/>
            <a:ext cx="3457132" cy="825053"/>
          </a:xfrm>
          <a:prstGeom prst="horizontalScroll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Καλοκαίρι </a:t>
            </a:r>
            <a:endParaRPr lang="el-GR" sz="36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8397" y="3864464"/>
            <a:ext cx="2848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Μεγαλώνουν τα μικρά τους.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4782091"/>
            <a:ext cx="27777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Ψάχνουν σκιερά μέρη </a:t>
            </a:r>
          </a:p>
          <a:p>
            <a:r>
              <a:rPr lang="el-GR" dirty="0"/>
              <a:t>γ</a:t>
            </a:r>
            <a:r>
              <a:rPr lang="el-GR" dirty="0" smtClean="0"/>
              <a:t>ια να προστατευτούν από </a:t>
            </a:r>
          </a:p>
          <a:p>
            <a:r>
              <a:rPr lang="el-GR" dirty="0" smtClean="0"/>
              <a:t>τον ήλιο και τη ζέστη.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5510088" y="2462197"/>
            <a:ext cx="3322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Τους αρέσει ο καλός καιρός </a:t>
            </a:r>
          </a:p>
          <a:p>
            <a:r>
              <a:rPr lang="el-GR" dirty="0"/>
              <a:t>κ</a:t>
            </a:r>
            <a:r>
              <a:rPr lang="el-GR" dirty="0" smtClean="0"/>
              <a:t>αι έχουν περισσότερη ενέργεια.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1385765" y="5705421"/>
            <a:ext cx="4076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Κυκλοφορούν πολλά ενοχλητικά  έντομα.</a:t>
            </a:r>
            <a:endParaRPr lang="el-GR" dirty="0"/>
          </a:p>
        </p:txBody>
      </p:sp>
      <p:sp>
        <p:nvSpPr>
          <p:cNvPr id="10" name="Ορθογώνιο 9"/>
          <p:cNvSpPr/>
          <p:nvPr/>
        </p:nvSpPr>
        <p:spPr>
          <a:xfrm>
            <a:off x="4068979" y="3402799"/>
            <a:ext cx="15506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Τα ζώα</a:t>
            </a:r>
            <a:endParaRPr lang="el-GR" dirty="0"/>
          </a:p>
        </p:txBody>
      </p:sp>
      <p:cxnSp>
        <p:nvCxnSpPr>
          <p:cNvPr id="12" name="Ευθύγραμμο βέλος σύνδεσης 11"/>
          <p:cNvCxnSpPr/>
          <p:nvPr/>
        </p:nvCxnSpPr>
        <p:spPr>
          <a:xfrm flipH="1" flipV="1">
            <a:off x="3449312" y="3172366"/>
            <a:ext cx="719742" cy="4744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ύγραμμο βέλος σύνδεσης 19"/>
          <p:cNvCxnSpPr/>
          <p:nvPr/>
        </p:nvCxnSpPr>
        <p:spPr>
          <a:xfrm>
            <a:off x="5364088" y="3941768"/>
            <a:ext cx="936104" cy="3522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ύγραμμο βέλος σύνδεσης 21"/>
          <p:cNvCxnSpPr/>
          <p:nvPr/>
        </p:nvCxnSpPr>
        <p:spPr>
          <a:xfrm flipV="1">
            <a:off x="5832140" y="3108530"/>
            <a:ext cx="668818" cy="5711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ύγραμμο βέλος σύνδεσης 22"/>
          <p:cNvCxnSpPr/>
          <p:nvPr/>
        </p:nvCxnSpPr>
        <p:spPr>
          <a:xfrm flipH="1">
            <a:off x="3636233" y="4076347"/>
            <a:ext cx="914082" cy="114103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108" y="1640027"/>
            <a:ext cx="1684713" cy="209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980" y="928673"/>
            <a:ext cx="13620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569" y="3172366"/>
            <a:ext cx="15144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65" y="4720375"/>
            <a:ext cx="947699" cy="856574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14" y="4523191"/>
            <a:ext cx="1750000" cy="1220000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33694"/>
            <a:ext cx="504056" cy="45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727" y="1448649"/>
            <a:ext cx="533993" cy="48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183" y="492976"/>
            <a:ext cx="482408" cy="43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806" y="6022975"/>
            <a:ext cx="90805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77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" y="0"/>
            <a:ext cx="9144000" cy="6858000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3132780" y="5168931"/>
            <a:ext cx="4680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4"/>
              </a:rPr>
              <a:t>https://safeYouTube.net/w/n34I</a:t>
            </a:r>
            <a:endParaRPr lang="el-GR" sz="2400" dirty="0" smtClean="0"/>
          </a:p>
          <a:p>
            <a:endParaRPr lang="el-GR" dirty="0"/>
          </a:p>
        </p:txBody>
      </p:sp>
      <p:pic>
        <p:nvPicPr>
          <p:cNvPr id="4" name="Εικόνα 3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562" y="1196752"/>
            <a:ext cx="5674437" cy="345276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074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EFED8"/>
              </a:clrFrom>
              <a:clrTo>
                <a:srgbClr val="EEFE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38263"/>
            <a:ext cx="90805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99108" y="4840001"/>
            <a:ext cx="2167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>ΠΑΡΑΜΥΘΙ</a:t>
            </a:r>
            <a:endParaRPr lang="el-GR" sz="2400" b="1" dirty="0">
              <a:solidFill>
                <a:schemeClr val="accent6">
                  <a:lumMod val="75000"/>
                </a:schemeClr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18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EFED8"/>
              </a:clrFrom>
              <a:clrTo>
                <a:srgbClr val="EEFE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38263"/>
            <a:ext cx="90805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950732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ΤΡΑΓΟΥΔΙ</a:t>
            </a:r>
            <a:endParaRPr lang="el-GR" sz="32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275856" y="4891621"/>
            <a:ext cx="4873835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6"/>
              </a:rPr>
              <a:t>https://</a:t>
            </a:r>
            <a:r>
              <a:rPr lang="en-US" sz="2800" dirty="0" smtClean="0">
                <a:hlinkClick r:id="rId6"/>
              </a:rPr>
              <a:t>safeyoutube.net/w/Nx4I</a:t>
            </a:r>
            <a:endParaRPr lang="el-GR" sz="2800" dirty="0" smtClean="0"/>
          </a:p>
          <a:p>
            <a:endParaRPr lang="el-GR" dirty="0"/>
          </a:p>
        </p:txBody>
      </p:sp>
      <p:pic>
        <p:nvPicPr>
          <p:cNvPr id="7" name="Εικόνα 6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00808"/>
            <a:ext cx="4948267" cy="2893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2687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3608" y="950732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ΠΑΙΧΝΙΔΙ</a:t>
            </a:r>
            <a:endParaRPr lang="el-GR" sz="32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2884123" y="4634501"/>
            <a:ext cx="518821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learningapps.org/view12786139</a:t>
            </a:r>
            <a:endParaRPr lang="el-GR" sz="2400" dirty="0" smtClean="0"/>
          </a:p>
          <a:p>
            <a:endParaRPr lang="el-GR" dirty="0"/>
          </a:p>
        </p:txBody>
      </p:sp>
      <p:pic>
        <p:nvPicPr>
          <p:cNvPr id="4" name="Εικόνα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28" y="1700808"/>
            <a:ext cx="6457143" cy="270476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6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73165"/>
            <a:ext cx="89693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598" y="5555223"/>
            <a:ext cx="6223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15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2" y="85837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3214" y="987064"/>
            <a:ext cx="35587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ΦΥΛΛΟ ΕΡΓΑΣΙΑΣ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1</a:t>
            </a:r>
            <a:endParaRPr lang="el-GR" sz="32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Εικόνα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005" y="1257328"/>
            <a:ext cx="2933333" cy="418095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Ορθογώνιο 6"/>
          <p:cNvSpPr/>
          <p:nvPr/>
        </p:nvSpPr>
        <p:spPr>
          <a:xfrm>
            <a:off x="1870443" y="3053172"/>
            <a:ext cx="26581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www.liveworksheets.com/hm717900m</a:t>
            </a:r>
            <a:endParaRPr lang="el-GR" dirty="0" smtClean="0"/>
          </a:p>
          <a:p>
            <a:r>
              <a:rPr lang="en-US" dirty="0" smtClean="0"/>
              <a:t>a</a:t>
            </a:r>
            <a:endParaRPr lang="el-GR" dirty="0"/>
          </a:p>
        </p:txBody>
      </p:sp>
      <p:pic>
        <p:nvPicPr>
          <p:cNvPr id="102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872475"/>
            <a:ext cx="9017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532" y="5091549"/>
            <a:ext cx="6223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80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169</Words>
  <Application>Microsoft Office PowerPoint</Application>
  <PresentationFormat>Προβολή στην οθόνη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Παρουσίαση του PowerPoint</vt:lpstr>
      <vt:lpstr>Παρουσίαση του PowerPoint</vt:lpstr>
      <vt:lpstr> Καλοκαίρι </vt:lpstr>
      <vt:lpstr> Καλοκαίρι </vt:lpstr>
      <vt:lpstr> Καλοκαίρι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NTANH ΚΑΡΡΑ</dc:creator>
  <cp:lastModifiedBy>NTANH ΚΑΡΡΑ</cp:lastModifiedBy>
  <cp:revision>60</cp:revision>
  <dcterms:created xsi:type="dcterms:W3CDTF">2020-05-30T20:14:14Z</dcterms:created>
  <dcterms:modified xsi:type="dcterms:W3CDTF">2020-06-02T20:41:06Z</dcterms:modified>
</cp:coreProperties>
</file>