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721F5775-791A-4E80-8915-C3990993D0B0}" type="datetimeFigureOut">
              <a:rPr lang="el-GR" smtClean="0"/>
              <a:t>19/2/2021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110137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21F5775-791A-4E80-8915-C3990993D0B0}" type="datetimeFigureOut">
              <a:rPr lang="el-GR" smtClean="0"/>
              <a:t>19/2/2021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266105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21F5775-791A-4E80-8915-C3990993D0B0}" type="datetimeFigureOut">
              <a:rPr lang="el-GR" smtClean="0"/>
              <a:t>19/2/2021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277289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21F5775-791A-4E80-8915-C3990993D0B0}" type="datetimeFigureOut">
              <a:rPr lang="el-GR" smtClean="0"/>
              <a:t>19/2/2021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147058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21F5775-791A-4E80-8915-C3990993D0B0}" type="datetimeFigureOut">
              <a:rPr lang="el-GR" smtClean="0"/>
              <a:t>19/2/2021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138432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721F5775-791A-4E80-8915-C3990993D0B0}" type="datetimeFigureOut">
              <a:rPr lang="el-GR" smtClean="0"/>
              <a:t>19/2/2021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348868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721F5775-791A-4E80-8915-C3990993D0B0}" type="datetimeFigureOut">
              <a:rPr lang="el-GR" smtClean="0"/>
              <a:t>19/2/2021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245352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21F5775-791A-4E80-8915-C3990993D0B0}" type="datetimeFigureOut">
              <a:rPr lang="el-GR" smtClean="0"/>
              <a:t>19/2/2021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420460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21F5775-791A-4E80-8915-C3990993D0B0}" type="datetimeFigureOut">
              <a:rPr lang="el-GR" smtClean="0"/>
              <a:t>19/2/2021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364378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21F5775-791A-4E80-8915-C3990993D0B0}" type="datetimeFigureOut">
              <a:rPr lang="el-GR" smtClean="0"/>
              <a:t>19/2/2021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44481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21F5775-791A-4E80-8915-C3990993D0B0}" type="datetimeFigureOut">
              <a:rPr lang="el-GR" smtClean="0"/>
              <a:t>19/2/2021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16690CC-A515-40B3-8C29-F34616E9F18A}" type="slidenum">
              <a:rPr lang="el-GR" smtClean="0"/>
              <a:t>‹#›</a:t>
            </a:fld>
            <a:endParaRPr lang="el-GR"/>
          </a:p>
        </p:txBody>
      </p:sp>
    </p:spTree>
    <p:extLst>
      <p:ext uri="{BB962C8B-B14F-4D97-AF65-F5344CB8AC3E}">
        <p14:creationId xmlns:p14="http://schemas.microsoft.com/office/powerpoint/2010/main" val="34797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F5775-791A-4E80-8915-C3990993D0B0}" type="datetimeFigureOut">
              <a:rPr lang="el-GR" smtClean="0"/>
              <a:t>19/2/2021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690CC-A515-40B3-8C29-F34616E9F18A}" type="slidenum">
              <a:rPr lang="el-GR" smtClean="0"/>
              <a:t>‹#›</a:t>
            </a:fld>
            <a:endParaRPr lang="el-GR"/>
          </a:p>
        </p:txBody>
      </p:sp>
    </p:spTree>
    <p:extLst>
      <p:ext uri="{BB962C8B-B14F-4D97-AF65-F5344CB8AC3E}">
        <p14:creationId xmlns:p14="http://schemas.microsoft.com/office/powerpoint/2010/main" val="413326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4" name="Εικόνα 3" descr="Αποτέλεσμα εικόνας για ΔΗΜΟΦΩΝΤΑΣ"/>
          <p:cNvPicPr/>
          <p:nvPr/>
        </p:nvPicPr>
        <p:blipFill rotWithShape="1">
          <a:blip r:embed="rId2">
            <a:extLst>
              <a:ext uri="{28A0092B-C50C-407E-A947-70E740481C1C}">
                <a14:useLocalDpi xmlns:a14="http://schemas.microsoft.com/office/drawing/2010/main" val="0"/>
              </a:ext>
            </a:extLst>
          </a:blip>
          <a:srcRect l="25046" r="17637"/>
          <a:stretch/>
        </p:blipFill>
        <p:spPr bwMode="auto">
          <a:xfrm>
            <a:off x="2302004" y="1178220"/>
            <a:ext cx="7709095" cy="50221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6" name="TextBox 5"/>
          <p:cNvSpPr txBox="1"/>
          <p:nvPr/>
        </p:nvSpPr>
        <p:spPr>
          <a:xfrm>
            <a:off x="2071467" y="136211"/>
            <a:ext cx="8127610" cy="923330"/>
          </a:xfrm>
          <a:prstGeom prst="rect">
            <a:avLst/>
          </a:prstGeom>
          <a:noFill/>
        </p:spPr>
        <p:txBody>
          <a:bodyPr wrap="square" rtlCol="0">
            <a:spAutoFit/>
          </a:bodyPr>
          <a:lstStyle/>
          <a:p>
            <a:pPr algn="ctr"/>
            <a:r>
              <a:rPr lang="el-GR" sz="5400" b="1" i="1" dirty="0">
                <a:solidFill>
                  <a:schemeClr val="bg1"/>
                </a:solidFill>
              </a:rPr>
              <a:t>Ο Μύθος της Αμυγδαλιάς</a:t>
            </a:r>
          </a:p>
        </p:txBody>
      </p:sp>
      <p:sp>
        <p:nvSpPr>
          <p:cNvPr id="3" name="TextBox 2">
            <a:extLst>
              <a:ext uri="{FF2B5EF4-FFF2-40B4-BE49-F238E27FC236}">
                <a16:creationId xmlns:a16="http://schemas.microsoft.com/office/drawing/2014/main" id="{251CEBF2-1378-4344-A1E6-D8EE448C5409}"/>
              </a:ext>
            </a:extLst>
          </p:cNvPr>
          <p:cNvSpPr txBox="1"/>
          <p:nvPr/>
        </p:nvSpPr>
        <p:spPr>
          <a:xfrm>
            <a:off x="2440234" y="6185504"/>
            <a:ext cx="6902548" cy="707886"/>
          </a:xfrm>
          <a:prstGeom prst="rect">
            <a:avLst/>
          </a:prstGeom>
          <a:noFill/>
        </p:spPr>
        <p:txBody>
          <a:bodyPr wrap="square" rtlCol="0">
            <a:spAutoFit/>
          </a:bodyPr>
          <a:lstStyle/>
          <a:p>
            <a:r>
              <a:rPr lang="el-GR" sz="4000" dirty="0">
                <a:solidFill>
                  <a:schemeClr val="bg1"/>
                </a:solidFill>
                <a:latin typeface="Mistral" panose="03090702030407020403" pitchFamily="66" charset="0"/>
              </a:rPr>
              <a:t>Υπεύθυνη εκπαιδευτικός Φαίη Πατίκα</a:t>
            </a:r>
          </a:p>
        </p:txBody>
      </p:sp>
    </p:spTree>
    <p:extLst>
      <p:ext uri="{BB962C8B-B14F-4D97-AF65-F5344CB8AC3E}">
        <p14:creationId xmlns:p14="http://schemas.microsoft.com/office/powerpoint/2010/main" val="70344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74056" y="3798276"/>
            <a:ext cx="1955409" cy="636563"/>
          </a:xfrm>
        </p:spPr>
        <p:txBody>
          <a:bodyPr/>
          <a:lstStyle/>
          <a:p>
            <a:endParaRPr lang="el-GR" dirty="0"/>
          </a:p>
        </p:txBody>
      </p:sp>
      <p:sp>
        <p:nvSpPr>
          <p:cNvPr id="4" name="Θέση κειμένου 3"/>
          <p:cNvSpPr>
            <a:spLocks noGrp="1"/>
          </p:cNvSpPr>
          <p:nvPr>
            <p:ph type="body" sz="half" idx="2"/>
          </p:nvPr>
        </p:nvSpPr>
        <p:spPr>
          <a:xfrm>
            <a:off x="358726" y="478301"/>
            <a:ext cx="4586068" cy="5922499"/>
          </a:xfrm>
          <a:solidFill>
            <a:schemeClr val="tx2">
              <a:lumMod val="40000"/>
              <a:lumOff val="60000"/>
            </a:schemeClr>
          </a:solidFill>
        </p:spPr>
        <p:txBody>
          <a:bodyPr>
            <a:normAutofit fontScale="92500" lnSpcReduction="10000"/>
          </a:bodyPr>
          <a:lstStyle/>
          <a:p>
            <a:r>
              <a:rPr lang="el-GR" sz="3600" b="1" dirty="0">
                <a:solidFill>
                  <a:srgbClr val="7030A0"/>
                </a:solidFill>
              </a:rPr>
              <a:t>Από τότε η αμυγδαλιά ανθίζει νωρίτερα από όλα τα δέντρα, μέσα στον Ιανουάριο ή το Φεβρουάριο…..</a:t>
            </a:r>
          </a:p>
          <a:p>
            <a:endParaRPr lang="el-GR" sz="3600" b="1" dirty="0">
              <a:solidFill>
                <a:srgbClr val="7030A0"/>
              </a:solidFill>
            </a:endParaRPr>
          </a:p>
          <a:p>
            <a:r>
              <a:rPr lang="el-GR" sz="3600" dirty="0">
                <a:solidFill>
                  <a:srgbClr val="7030A0"/>
                </a:solidFill>
              </a:rPr>
              <a:t> </a:t>
            </a:r>
          </a:p>
          <a:p>
            <a:pPr algn="ctr"/>
            <a:r>
              <a:rPr lang="el-GR" dirty="0"/>
              <a:t> </a:t>
            </a:r>
          </a:p>
          <a:p>
            <a:pPr algn="ctr"/>
            <a:endParaRPr lang="el-GR" sz="9600" b="1" dirty="0">
              <a:solidFill>
                <a:srgbClr val="7030A0"/>
              </a:solidFill>
            </a:endParaRPr>
          </a:p>
          <a:p>
            <a:pPr algn="ctr"/>
            <a:r>
              <a:rPr lang="el-GR" sz="9600" b="1" dirty="0">
                <a:solidFill>
                  <a:srgbClr val="7030A0"/>
                </a:solidFill>
              </a:rPr>
              <a:t>ΤΕΛΟΣ</a:t>
            </a:r>
            <a:endParaRPr lang="el-GR" sz="9600" dirty="0">
              <a:solidFill>
                <a:srgbClr val="7030A0"/>
              </a:solidFill>
            </a:endParaRPr>
          </a:p>
          <a:p>
            <a:endParaRPr lang="el-GR" dirty="0"/>
          </a:p>
          <a:p>
            <a:endParaRPr lang="el-GR" dirty="0"/>
          </a:p>
        </p:txBody>
      </p:sp>
      <p:pic>
        <p:nvPicPr>
          <p:cNvPr id="5" name="Θέση εικόνας 4" descr="Αποτέλεσμα εικόνας για ΑΜΥΓΔΑΛΙΑ ΧΩΡΙΣ ΑΝΘΗ"/>
          <p:cNvPicPr>
            <a:picLocks noGrp="1"/>
          </p:cNvPicPr>
          <p:nvPr>
            <p:ph type="pic" idx="1"/>
          </p:nvPr>
        </p:nvPicPr>
        <p:blipFill rotWithShape="1">
          <a:blip r:embed="rId2">
            <a:extLst>
              <a:ext uri="{28A0092B-C50C-407E-A947-70E740481C1C}">
                <a14:useLocalDpi xmlns:a14="http://schemas.microsoft.com/office/drawing/2010/main" val="0"/>
              </a:ext>
            </a:extLst>
          </a:blip>
          <a:srcRect l="7732" r="7732"/>
          <a:stretch/>
        </p:blipFill>
        <p:spPr bwMode="auto">
          <a:xfrm>
            <a:off x="5183188" y="295422"/>
            <a:ext cx="6718080" cy="62882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560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6" name="Τίτλος 15"/>
          <p:cNvSpPr>
            <a:spLocks noGrp="1"/>
          </p:cNvSpPr>
          <p:nvPr>
            <p:ph type="title"/>
          </p:nvPr>
        </p:nvSpPr>
        <p:spPr>
          <a:xfrm>
            <a:off x="984739" y="3397346"/>
            <a:ext cx="2532184" cy="384768"/>
          </a:xfrm>
          <a:solidFill>
            <a:schemeClr val="bg1"/>
          </a:solidFill>
        </p:spPr>
        <p:txBody>
          <a:bodyPr>
            <a:normAutofit fontScale="90000"/>
          </a:bodyPr>
          <a:lstStyle/>
          <a:p>
            <a:pPr algn="ctr"/>
            <a:endParaRPr lang="el-GR" b="1" i="1" dirty="0">
              <a:solidFill>
                <a:schemeClr val="accent4">
                  <a:lumMod val="40000"/>
                  <a:lumOff val="60000"/>
                </a:schemeClr>
              </a:solidFill>
            </a:endParaRPr>
          </a:p>
        </p:txBody>
      </p:sp>
      <p:sp>
        <p:nvSpPr>
          <p:cNvPr id="18" name="Θέση κειμένου 17"/>
          <p:cNvSpPr>
            <a:spLocks noGrp="1"/>
          </p:cNvSpPr>
          <p:nvPr>
            <p:ph type="body" sz="half" idx="2"/>
          </p:nvPr>
        </p:nvSpPr>
        <p:spPr>
          <a:xfrm>
            <a:off x="576776" y="478302"/>
            <a:ext cx="3770142" cy="6089923"/>
          </a:xfrm>
          <a:solidFill>
            <a:schemeClr val="accent2">
              <a:lumMod val="60000"/>
              <a:lumOff val="40000"/>
            </a:schemeClr>
          </a:solidFill>
        </p:spPr>
        <p:txBody>
          <a:bodyPr>
            <a:noAutofit/>
          </a:bodyPr>
          <a:lstStyle/>
          <a:p>
            <a:endParaRPr lang="el-GR" sz="3600" b="1" dirty="0">
              <a:solidFill>
                <a:schemeClr val="accent6">
                  <a:lumMod val="50000"/>
                </a:schemeClr>
              </a:solidFill>
            </a:endParaRPr>
          </a:p>
          <a:p>
            <a:r>
              <a:rPr lang="el-GR" sz="3600" b="1" dirty="0">
                <a:solidFill>
                  <a:schemeClr val="accent6">
                    <a:lumMod val="50000"/>
                  </a:schemeClr>
                </a:solidFill>
              </a:rPr>
              <a:t>Μια φορά και έναν καιρό στη Θράκη ζούσε μια όμορφη πριγκίπισσα, η Φυλλίς, η οποία ερωτεύτηκε το γιο του Θησέα, τον Δημοφώντα. </a:t>
            </a:r>
          </a:p>
        </p:txBody>
      </p:sp>
      <p:pic>
        <p:nvPicPr>
          <p:cNvPr id="20" name="Θέση εικόνας 19" descr="Αποτέλεσμα εικόνας για ΔΗΜΟΦΩΝΤΑΣ"/>
          <p:cNvPicPr>
            <a:picLocks noGrp="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5183188" y="126608"/>
            <a:ext cx="6858757" cy="6541477"/>
          </a:xfrm>
          <a:prstGeom prst="rect">
            <a:avLst/>
          </a:prstGeom>
          <a:noFill/>
          <a:ln>
            <a:noFill/>
          </a:ln>
        </p:spPr>
      </p:pic>
    </p:spTree>
    <p:extLst>
      <p:ext uri="{BB962C8B-B14F-4D97-AF65-F5344CB8AC3E}">
        <p14:creationId xmlns:p14="http://schemas.microsoft.com/office/powerpoint/2010/main" val="94814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8" name="Τίτλος 7"/>
          <p:cNvSpPr>
            <a:spLocks noGrp="1"/>
          </p:cNvSpPr>
          <p:nvPr>
            <p:ph type="title"/>
          </p:nvPr>
        </p:nvSpPr>
        <p:spPr>
          <a:xfrm>
            <a:off x="839788" y="886264"/>
            <a:ext cx="3042895" cy="1171135"/>
          </a:xfrm>
        </p:spPr>
        <p:txBody>
          <a:bodyPr/>
          <a:lstStyle/>
          <a:p>
            <a:endParaRPr lang="el-GR" dirty="0"/>
          </a:p>
        </p:txBody>
      </p:sp>
      <p:pic>
        <p:nvPicPr>
          <p:cNvPr id="5" name="Θέση εικόνας 4" descr="https://4.bp.blogspot.com/-IySJjhdsxwM/UxWc4VwCMkI/AAAAAAAAGcY/7kYjU0g_JCs/s1600/1381837_10151902900094889_1497422098_n.jpg"/>
          <p:cNvPicPr>
            <a:picLocks noGrp="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5183188" y="140677"/>
            <a:ext cx="6816554" cy="6414868"/>
          </a:xfrm>
          <a:prstGeom prst="rect">
            <a:avLst/>
          </a:prstGeom>
          <a:noFill/>
          <a:ln>
            <a:noFill/>
          </a:ln>
        </p:spPr>
      </p:pic>
      <p:sp>
        <p:nvSpPr>
          <p:cNvPr id="9" name="Θέση κειμένου 8"/>
          <p:cNvSpPr>
            <a:spLocks noGrp="1"/>
          </p:cNvSpPr>
          <p:nvPr>
            <p:ph type="body" sz="half" idx="2"/>
          </p:nvPr>
        </p:nvSpPr>
        <p:spPr>
          <a:xfrm>
            <a:off x="309489" y="253218"/>
            <a:ext cx="4332849" cy="5615770"/>
          </a:xfrm>
          <a:solidFill>
            <a:schemeClr val="accent6">
              <a:lumMod val="50000"/>
            </a:schemeClr>
          </a:solidFill>
        </p:spPr>
        <p:txBody>
          <a:bodyPr>
            <a:normAutofit/>
          </a:bodyPr>
          <a:lstStyle/>
          <a:p>
            <a:endParaRPr lang="el-GR" sz="3600" b="1" dirty="0"/>
          </a:p>
          <a:p>
            <a:r>
              <a:rPr lang="el-GR" sz="3600" b="1" dirty="0">
                <a:solidFill>
                  <a:schemeClr val="bg1"/>
                </a:solidFill>
              </a:rPr>
              <a:t>Οι δύο νέοι γνωρίστηκαν όταν το καράβι του νεαρού Αθηναίου Δημοφώντα επέστρεφε από την Τροία, αγαπήθηκαν και</a:t>
            </a:r>
            <a:r>
              <a:rPr lang="el-GR" sz="3600" dirty="0">
                <a:solidFill>
                  <a:schemeClr val="bg1"/>
                </a:solidFill>
              </a:rPr>
              <a:t> </a:t>
            </a:r>
            <a:r>
              <a:rPr lang="el-GR" sz="3600" b="1" dirty="0">
                <a:solidFill>
                  <a:schemeClr val="bg1"/>
                </a:solidFill>
              </a:rPr>
              <a:t>παντρεύτηκαν. </a:t>
            </a:r>
            <a:endParaRPr lang="el-GR" sz="3600" dirty="0">
              <a:solidFill>
                <a:schemeClr val="bg1"/>
              </a:solidFill>
            </a:endParaRPr>
          </a:p>
        </p:txBody>
      </p:sp>
    </p:spTree>
    <p:extLst>
      <p:ext uri="{BB962C8B-B14F-4D97-AF65-F5344CB8AC3E}">
        <p14:creationId xmlns:p14="http://schemas.microsoft.com/office/powerpoint/2010/main" val="7900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1744394"/>
            <a:ext cx="3932237" cy="313006"/>
          </a:xfrm>
        </p:spPr>
        <p:txBody>
          <a:bodyPr>
            <a:normAutofit fontScale="90000"/>
          </a:bodyPr>
          <a:lstStyle/>
          <a:p>
            <a:endParaRPr lang="el-GR" dirty="0"/>
          </a:p>
        </p:txBody>
      </p:sp>
      <p:sp>
        <p:nvSpPr>
          <p:cNvPr id="4" name="Θέση κειμένου 3"/>
          <p:cNvSpPr>
            <a:spLocks noGrp="1"/>
          </p:cNvSpPr>
          <p:nvPr>
            <p:ph type="body" sz="half" idx="2"/>
          </p:nvPr>
        </p:nvSpPr>
        <p:spPr>
          <a:xfrm>
            <a:off x="267286" y="309490"/>
            <a:ext cx="4504739" cy="5922498"/>
          </a:xfrm>
          <a:solidFill>
            <a:schemeClr val="accent2">
              <a:lumMod val="60000"/>
              <a:lumOff val="40000"/>
            </a:schemeClr>
          </a:solidFill>
        </p:spPr>
        <p:txBody>
          <a:bodyPr>
            <a:noAutofit/>
          </a:bodyPr>
          <a:lstStyle/>
          <a:p>
            <a:endParaRPr lang="el-GR" sz="3200" dirty="0"/>
          </a:p>
          <a:p>
            <a:r>
              <a:rPr lang="el-GR" sz="3200" b="1" dirty="0">
                <a:solidFill>
                  <a:schemeClr val="accent2">
                    <a:lumMod val="50000"/>
                  </a:schemeClr>
                </a:solidFill>
              </a:rPr>
              <a:t> Όμως ο νεαρός Αθηναίος νοσταλγούσε πολύ την πατρίδα του. Η Φυλλίς δεν άντεχε να τον βλέπει στενοχωρημένο και έτσι τον άφησε να φύγει, πιστεύοντας ότι αν την αγαπούσε πραγματικά, θα επέστρεφε σε αυτήν σύντομα. </a:t>
            </a:r>
          </a:p>
        </p:txBody>
      </p:sp>
      <p:pic>
        <p:nvPicPr>
          <p:cNvPr id="5" name="Θέση εικόνας 4" descr="Αποτέλεσμα εικόνας για δημοφωντασ"/>
          <p:cNvPicPr>
            <a:picLocks noGrp="1"/>
          </p:cNvPicPr>
          <p:nvPr>
            <p:ph type="pic" idx="1"/>
          </p:nvPr>
        </p:nvPicPr>
        <p:blipFill rotWithShape="1">
          <a:blip r:embed="rId2">
            <a:extLst>
              <a:ext uri="{28A0092B-C50C-407E-A947-70E740481C1C}">
                <a14:useLocalDpi xmlns:a14="http://schemas.microsoft.com/office/drawing/2010/main" val="0"/>
              </a:ext>
            </a:extLst>
          </a:blip>
          <a:srcRect t="10520" b="49024"/>
          <a:stretch/>
        </p:blipFill>
        <p:spPr bwMode="auto">
          <a:xfrm>
            <a:off x="5183188" y="182880"/>
            <a:ext cx="6774350" cy="63304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499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814731" y="1688122"/>
            <a:ext cx="1913207" cy="369277"/>
          </a:xfrm>
        </p:spPr>
        <p:txBody>
          <a:bodyPr>
            <a:normAutofit fontScale="90000"/>
          </a:bodyPr>
          <a:lstStyle/>
          <a:p>
            <a:endParaRPr lang="el-GR" dirty="0"/>
          </a:p>
        </p:txBody>
      </p:sp>
      <p:sp>
        <p:nvSpPr>
          <p:cNvPr id="4" name="Θέση κειμένου 3"/>
          <p:cNvSpPr>
            <a:spLocks noGrp="1"/>
          </p:cNvSpPr>
          <p:nvPr>
            <p:ph type="body" sz="half" idx="2"/>
          </p:nvPr>
        </p:nvSpPr>
        <p:spPr>
          <a:xfrm>
            <a:off x="281353" y="436097"/>
            <a:ext cx="4698609" cy="6133513"/>
          </a:xfrm>
          <a:solidFill>
            <a:schemeClr val="tx2">
              <a:lumMod val="40000"/>
              <a:lumOff val="60000"/>
            </a:schemeClr>
          </a:solidFill>
        </p:spPr>
        <p:txBody>
          <a:bodyPr>
            <a:noAutofit/>
          </a:bodyPr>
          <a:lstStyle/>
          <a:p>
            <a:r>
              <a:rPr lang="el-GR" sz="3600" b="1" dirty="0">
                <a:solidFill>
                  <a:srgbClr val="990000"/>
                </a:solidFill>
              </a:rPr>
              <a:t>Έτσι κι έγινε, και η ερωτευμένη Φυλλίς έμεινε μόνη να περιμένει τον εκλεκτό της . Όμως ο καιρός περνούσε και ο αγαπημένος της δεν είχε γυρίσει. Η Φυλλίς μαράζωνε μέρα με τη μέρα κα ώσπου πέθανε από τη θλίψη της.</a:t>
            </a:r>
          </a:p>
        </p:txBody>
      </p:sp>
      <p:pic>
        <p:nvPicPr>
          <p:cNvPr id="5" name="Θέση εικόνας 4" descr="Αποτέλεσμα εικόνας για ΑΜΥΓΔΑΛΙΑ ΜΥΘΟΣ"/>
          <p:cNvPicPr>
            <a:picLocks noGrp="1"/>
          </p:cNvPicPr>
          <p:nvPr>
            <p:ph type="pic" idx="1"/>
          </p:nvPr>
        </p:nvPicPr>
        <p:blipFill>
          <a:blip r:embed="rId2">
            <a:extLst>
              <a:ext uri="{28A0092B-C50C-407E-A947-70E740481C1C}">
                <a14:useLocalDpi xmlns:a14="http://schemas.microsoft.com/office/drawing/2010/main" val="0"/>
              </a:ext>
            </a:extLst>
          </a:blip>
          <a:srcRect t="16573" b="16573"/>
          <a:stretch>
            <a:fillRect/>
          </a:stretch>
        </p:blipFill>
        <p:spPr bwMode="auto">
          <a:xfrm>
            <a:off x="5183187" y="281354"/>
            <a:ext cx="6732147" cy="6288257"/>
          </a:xfrm>
          <a:prstGeom prst="rect">
            <a:avLst/>
          </a:prstGeom>
          <a:noFill/>
          <a:ln>
            <a:noFill/>
          </a:ln>
        </p:spPr>
      </p:pic>
    </p:spTree>
    <p:extLst>
      <p:ext uri="{BB962C8B-B14F-4D97-AF65-F5344CB8AC3E}">
        <p14:creationId xmlns:p14="http://schemas.microsoft.com/office/powerpoint/2010/main" val="31110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842868" y="1364566"/>
            <a:ext cx="1688123" cy="692834"/>
          </a:xfrm>
        </p:spPr>
        <p:txBody>
          <a:bodyPr/>
          <a:lstStyle/>
          <a:p>
            <a:endParaRPr lang="el-GR" dirty="0"/>
          </a:p>
        </p:txBody>
      </p:sp>
      <p:sp>
        <p:nvSpPr>
          <p:cNvPr id="4" name="Θέση κειμένου 3"/>
          <p:cNvSpPr>
            <a:spLocks noGrp="1"/>
          </p:cNvSpPr>
          <p:nvPr>
            <p:ph type="body" sz="half" idx="2"/>
          </p:nvPr>
        </p:nvSpPr>
        <p:spPr>
          <a:xfrm>
            <a:off x="548640" y="513471"/>
            <a:ext cx="4195249" cy="6013939"/>
          </a:xfrm>
          <a:solidFill>
            <a:schemeClr val="accent4">
              <a:lumMod val="60000"/>
              <a:lumOff val="40000"/>
            </a:schemeClr>
          </a:solidFill>
        </p:spPr>
        <p:txBody>
          <a:bodyPr>
            <a:noAutofit/>
          </a:bodyPr>
          <a:lstStyle/>
          <a:p>
            <a:endParaRPr lang="el-GR" sz="3600" b="1" dirty="0"/>
          </a:p>
          <a:p>
            <a:r>
              <a:rPr lang="el-GR" sz="3600" b="1" dirty="0">
                <a:solidFill>
                  <a:schemeClr val="accent2">
                    <a:lumMod val="50000"/>
                  </a:schemeClr>
                </a:solidFill>
              </a:rPr>
              <a:t>Όμως οι θεοί που ήξεραν την ιστορία της την μεταμόρφωσαν σε δέντρο για να μπορεί να περιμένει για περισσότερα χρόνια τον αγαπημένο της.</a:t>
            </a:r>
          </a:p>
        </p:txBody>
      </p:sp>
      <p:pic>
        <p:nvPicPr>
          <p:cNvPr id="7" name="Θέση εικόνας 6" descr="Αποτέλεσμα εικόνας για ΘΕΟΙ ΟΛΥΜΠΟΥ"/>
          <p:cNvPicPr>
            <a:picLocks noGrp="1"/>
          </p:cNvPicPr>
          <p:nvPr>
            <p:ph type="pic" idx="1"/>
          </p:nvPr>
        </p:nvPicPr>
        <p:blipFill>
          <a:blip r:embed="rId2">
            <a:extLst>
              <a:ext uri="{28A0092B-C50C-407E-A947-70E740481C1C}">
                <a14:useLocalDpi xmlns:a14="http://schemas.microsoft.com/office/drawing/2010/main" val="0"/>
              </a:ext>
            </a:extLst>
          </a:blip>
          <a:srcRect l="8431" r="8431"/>
          <a:stretch>
            <a:fillRect/>
          </a:stretch>
        </p:blipFill>
        <p:spPr bwMode="auto">
          <a:xfrm>
            <a:off x="5183188" y="225084"/>
            <a:ext cx="6774350" cy="6302326"/>
          </a:xfrm>
          <a:prstGeom prst="rect">
            <a:avLst/>
          </a:prstGeom>
          <a:noFill/>
          <a:ln>
            <a:noFill/>
          </a:ln>
        </p:spPr>
      </p:pic>
    </p:spTree>
    <p:extLst>
      <p:ext uri="{BB962C8B-B14F-4D97-AF65-F5344CB8AC3E}">
        <p14:creationId xmlns:p14="http://schemas.microsoft.com/office/powerpoint/2010/main" val="22386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814732" y="1350498"/>
            <a:ext cx="1252025" cy="706902"/>
          </a:xfrm>
        </p:spPr>
        <p:txBody>
          <a:bodyPr/>
          <a:lstStyle/>
          <a:p>
            <a:endParaRPr lang="el-GR" dirty="0"/>
          </a:p>
        </p:txBody>
      </p:sp>
      <p:sp>
        <p:nvSpPr>
          <p:cNvPr id="3" name="Θέση εικόνας 2"/>
          <p:cNvSpPr>
            <a:spLocks noGrp="1"/>
          </p:cNvSpPr>
          <p:nvPr>
            <p:ph type="pic" idx="1"/>
          </p:nvPr>
        </p:nvSpPr>
        <p:spPr/>
      </p:sp>
      <p:sp>
        <p:nvSpPr>
          <p:cNvPr id="4" name="Θέση κειμένου 3"/>
          <p:cNvSpPr>
            <a:spLocks noGrp="1"/>
          </p:cNvSpPr>
          <p:nvPr>
            <p:ph type="body" sz="half" idx="2"/>
          </p:nvPr>
        </p:nvSpPr>
        <p:spPr>
          <a:xfrm>
            <a:off x="450166" y="237905"/>
            <a:ext cx="4130872" cy="6162895"/>
          </a:xfrm>
          <a:solidFill>
            <a:schemeClr val="accent1">
              <a:lumMod val="40000"/>
              <a:lumOff val="60000"/>
            </a:schemeClr>
          </a:solidFill>
        </p:spPr>
        <p:txBody>
          <a:bodyPr>
            <a:normAutofit/>
          </a:bodyPr>
          <a:lstStyle/>
          <a:p>
            <a:endParaRPr lang="el-GR" sz="3200" b="1" dirty="0"/>
          </a:p>
          <a:p>
            <a:r>
              <a:rPr lang="el-GR" sz="3200" b="1" dirty="0">
                <a:solidFill>
                  <a:srgbClr val="002060"/>
                </a:solidFill>
              </a:rPr>
              <a:t>Έτσι η ερωτευμένη γυναίκα δεν πέθανε αλλά έγινε το δέντρο, που έμελλε να γίνει σύμβολο της ελπίδας : η Αμυγδαλιά.                 Επειδή όμως ήταν χειμώνας, το δέντρο στεκόταν μέσα στο κρύο γυμνό, χωρίς φύλλα και λουλούδια.</a:t>
            </a:r>
          </a:p>
          <a:p>
            <a:endParaRPr lang="el-GR" sz="3200" dirty="0"/>
          </a:p>
        </p:txBody>
      </p:sp>
      <p:pic>
        <p:nvPicPr>
          <p:cNvPr id="5" name="Εικόνα 4" descr="Αποτέλεσμα εικόνας για ΑΜΥΓΔΑΛΙΑ ΧΩΡΙΣ ΑΝΘΗ"/>
          <p:cNvPicPr/>
          <p:nvPr/>
        </p:nvPicPr>
        <p:blipFill rotWithShape="1">
          <a:blip r:embed="rId2">
            <a:extLst>
              <a:ext uri="{28A0092B-C50C-407E-A947-70E740481C1C}">
                <a14:useLocalDpi xmlns:a14="http://schemas.microsoft.com/office/drawing/2010/main" val="0"/>
              </a:ext>
            </a:extLst>
          </a:blip>
          <a:srcRect l="49220" t="1393" r="1002" b="12245"/>
          <a:stretch/>
        </p:blipFill>
        <p:spPr bwMode="auto">
          <a:xfrm>
            <a:off x="4979963" y="237905"/>
            <a:ext cx="6977575" cy="63726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570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997612" y="4600135"/>
            <a:ext cx="1350498" cy="706902"/>
          </a:xfrm>
        </p:spPr>
        <p:txBody>
          <a:bodyPr/>
          <a:lstStyle/>
          <a:p>
            <a:endParaRPr lang="el-GR" dirty="0"/>
          </a:p>
        </p:txBody>
      </p:sp>
      <p:sp>
        <p:nvSpPr>
          <p:cNvPr id="4" name="Θέση κειμένου 3"/>
          <p:cNvSpPr>
            <a:spLocks noGrp="1"/>
          </p:cNvSpPr>
          <p:nvPr>
            <p:ph type="body" sz="half" idx="2"/>
          </p:nvPr>
        </p:nvSpPr>
        <p:spPr>
          <a:xfrm>
            <a:off x="675250" y="548640"/>
            <a:ext cx="4093698" cy="5320347"/>
          </a:xfrm>
          <a:solidFill>
            <a:schemeClr val="bg2">
              <a:lumMod val="50000"/>
            </a:schemeClr>
          </a:solidFill>
        </p:spPr>
        <p:txBody>
          <a:bodyPr>
            <a:normAutofit fontScale="85000" lnSpcReduction="20000"/>
          </a:bodyPr>
          <a:lstStyle/>
          <a:p>
            <a:endParaRPr lang="el-GR" dirty="0"/>
          </a:p>
          <a:p>
            <a:r>
              <a:rPr lang="el-GR" sz="3800" b="1" dirty="0">
                <a:solidFill>
                  <a:schemeClr val="bg1"/>
                </a:solidFill>
              </a:rPr>
              <a:t>Μετά από χρόνια, όταν ο Δημοφώντας επέστρεψε στη Θράκη, βρήκε την αγαπημένη του και πιστή γυναίκα ένα ξερό δέντρο, δίχως φύλλα στη μέση του παγωμένου τοπίου. Απελπισμένος και γεμάτος τύψεις αγκάλιασε τον κορμό της και τότε έγινε κάτι μαγικό…….</a:t>
            </a:r>
          </a:p>
        </p:txBody>
      </p:sp>
      <p:pic>
        <p:nvPicPr>
          <p:cNvPr id="5" name="Θέση εικόνας 4" descr="Αποτέλεσμα εικόνας για ΔΗΜΟΦΩΝΤΑΣ ΑΜΥΓΔΑΛΙΑ"/>
          <p:cNvPicPr>
            <a:picLocks noGrp="1"/>
          </p:cNvPicPr>
          <p:nvPr>
            <p:ph type="pic" idx="1"/>
          </p:nvPr>
        </p:nvPicPr>
        <p:blipFill rotWithShape="1">
          <a:blip r:embed="rId2">
            <a:extLst>
              <a:ext uri="{28A0092B-C50C-407E-A947-70E740481C1C}">
                <a14:useLocalDpi xmlns:a14="http://schemas.microsoft.com/office/drawing/2010/main" val="0"/>
              </a:ext>
            </a:extLst>
          </a:blip>
          <a:srcRect l="-1368" t="25318" r="23520" b="16424"/>
          <a:stretch/>
        </p:blipFill>
        <p:spPr bwMode="auto">
          <a:xfrm>
            <a:off x="5098781" y="295421"/>
            <a:ext cx="6844690" cy="6246055"/>
          </a:xfrm>
          <a:prstGeom prst="rect">
            <a:avLst/>
          </a:prstGeom>
          <a:noFill/>
          <a:ln>
            <a:noFill/>
          </a:ln>
        </p:spPr>
      </p:pic>
    </p:spTree>
    <p:extLst>
      <p:ext uri="{BB962C8B-B14F-4D97-AF65-F5344CB8AC3E}">
        <p14:creationId xmlns:p14="http://schemas.microsoft.com/office/powerpoint/2010/main" val="51843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941341" y="3671668"/>
            <a:ext cx="1575581" cy="833509"/>
          </a:xfrm>
        </p:spPr>
        <p:txBody>
          <a:bodyPr>
            <a:normAutofit/>
          </a:bodyPr>
          <a:lstStyle/>
          <a:p>
            <a:endParaRPr lang="el-GR" dirty="0"/>
          </a:p>
        </p:txBody>
      </p:sp>
      <p:sp>
        <p:nvSpPr>
          <p:cNvPr id="4" name="Θέση κειμένου 3"/>
          <p:cNvSpPr>
            <a:spLocks noGrp="1"/>
          </p:cNvSpPr>
          <p:nvPr>
            <p:ph type="body" sz="half" idx="2"/>
          </p:nvPr>
        </p:nvSpPr>
        <p:spPr>
          <a:xfrm>
            <a:off x="703386" y="633046"/>
            <a:ext cx="4068640" cy="5401994"/>
          </a:xfrm>
          <a:solidFill>
            <a:schemeClr val="tx2">
              <a:lumMod val="60000"/>
              <a:lumOff val="40000"/>
            </a:schemeClr>
          </a:solidFill>
        </p:spPr>
        <p:txBody>
          <a:bodyPr>
            <a:normAutofit/>
          </a:bodyPr>
          <a:lstStyle/>
          <a:p>
            <a:endParaRPr lang="el-GR" sz="3200" b="1" dirty="0">
              <a:solidFill>
                <a:schemeClr val="bg1"/>
              </a:solidFill>
            </a:endParaRPr>
          </a:p>
          <a:p>
            <a:r>
              <a:rPr lang="el-GR" sz="3200" b="1" dirty="0">
                <a:solidFill>
                  <a:schemeClr val="bg1"/>
                </a:solidFill>
              </a:rPr>
              <a:t>……το δέντρο πλημμύρισε λευκά άνθη και τρυφερά φύλλα στη μέση του χειμώνα, νικώντας το θάνατο. Από τότε, η μυγδαλιά έγινε σύμβολο της ελπίδας, αποδεικνύοντας τη δύναμη της αγάπης.</a:t>
            </a:r>
          </a:p>
        </p:txBody>
      </p:sp>
      <p:pic>
        <p:nvPicPr>
          <p:cNvPr id="5" name="Θέση εικόνας 4" descr="Αποτέλεσμα εικόνας για ΑΜΥΓΔΑΛΙΑ"/>
          <p:cNvPicPr>
            <a:picLocks noGrp="1"/>
          </p:cNvPicPr>
          <p:nvPr>
            <p:ph type="pic" idx="1"/>
          </p:nvPr>
        </p:nvPicPr>
        <p:blipFill>
          <a:blip r:embed="rId2">
            <a:extLst>
              <a:ext uri="{28A0092B-C50C-407E-A947-70E740481C1C}">
                <a14:useLocalDpi xmlns:a14="http://schemas.microsoft.com/office/drawing/2010/main" val="0"/>
              </a:ext>
            </a:extLst>
          </a:blip>
          <a:srcRect t="649" b="649"/>
          <a:stretch>
            <a:fillRect/>
          </a:stretch>
        </p:blipFill>
        <p:spPr bwMode="auto">
          <a:xfrm>
            <a:off x="5183187" y="267286"/>
            <a:ext cx="6760283" cy="6358597"/>
          </a:xfrm>
          <a:prstGeom prst="rect">
            <a:avLst/>
          </a:prstGeom>
          <a:noFill/>
          <a:ln>
            <a:noFill/>
          </a:ln>
        </p:spPr>
      </p:pic>
    </p:spTree>
    <p:extLst>
      <p:ext uri="{BB962C8B-B14F-4D97-AF65-F5344CB8AC3E}">
        <p14:creationId xmlns:p14="http://schemas.microsoft.com/office/powerpoint/2010/main" val="379799874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299</Words>
  <Application>Microsoft Office PowerPoint</Application>
  <PresentationFormat>Ευρεία οθόνη</PresentationFormat>
  <Paragraphs>23</Paragraphs>
  <Slides>10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Calibri</vt:lpstr>
      <vt:lpstr>Calibri Light</vt:lpstr>
      <vt:lpstr>Mistral</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ΜΥΘΟΣ ΤΗΣ ΑΜΥΓΔΑΛΙΑΣ</dc:title>
  <dc:creator>Χρήστης των Windows</dc:creator>
  <cp:lastModifiedBy>306948681880</cp:lastModifiedBy>
  <cp:revision>13</cp:revision>
  <dcterms:created xsi:type="dcterms:W3CDTF">2021-02-12T13:56:39Z</dcterms:created>
  <dcterms:modified xsi:type="dcterms:W3CDTF">2021-02-19T19:22:53Z</dcterms:modified>
</cp:coreProperties>
</file>