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goe Script" panose="020B0504020000000003" pitchFamily="3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4" autoAdjust="0"/>
    <p:restoredTop sz="88619" autoAdjust="0"/>
  </p:normalViewPr>
  <p:slideViewPr>
    <p:cSldViewPr snapToGrid="0">
      <p:cViewPr>
        <p:scale>
          <a:sx n="73" d="100"/>
          <a:sy n="73" d="100"/>
        </p:scale>
        <p:origin x="-123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457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Title Page – Only needed if you are going to provide this for other teachers or to sell online</a:t>
            </a: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Title Page – Only needed if you are going to provide this for other teachers or to sell online</a:t>
            </a: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HOME PAGE - This is where students randomly select a button that will take them to a random problem page. You can download a PowerPoint example of this format here - https://www.teacherspayteachers.com/Product/Place-Value-Partners-Rounding-Rodeo-PowerPoint-Game-FREEBIE-1534494 or a Smart Board format here - https://www.teacherspayteachers.com/Product/First-1st-Grade-Math-Smart-Board-Game-Pack-1764885. You’ll see I substituted cute clip art in the place of these buttons.</a:t>
            </a:r>
            <a:endParaRPr/>
          </a:p>
        </p:txBody>
      </p:sp>
      <p:sp>
        <p:nvSpPr>
          <p:cNvPr id="180" name="Google Shape;1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CORRECT SLIDE – Decorate this as you wish if you are using slides that lead to Correct/Incorrect slides.</a:t>
            </a:r>
            <a:endParaRPr/>
          </a:p>
        </p:txBody>
      </p:sp>
      <p:sp>
        <p:nvSpPr>
          <p:cNvPr id="241" name="Google Shape;24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Title Page – Only needed if you are going to provide this for other teachers or to sell online</a:t>
            </a: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Self-Checking Feature - answer options lead to a Correct or Incorrect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Number Of Answer Choices - 4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Preferred Format – PowerPoint or Smart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804457" cy="3325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861144" y="4867422"/>
            <a:ext cx="2765306" cy="16599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ΤΟ ΒΙΒΛΙΟ ΤΩΝ ΑΙΣΘΗΣΕΩΝ</a:t>
            </a:r>
          </a:p>
          <a:p>
            <a:pPr algn="ctr"/>
            <a:r>
              <a:rPr lang="el-G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ΞΕΚΙΝΑ</a:t>
            </a:r>
            <a:endParaRPr lang="el-GR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5684018" y="4979962"/>
            <a:ext cx="2765306" cy="16599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ΤΙ ΔΕΝ ΑΝΗΚΕΙ</a:t>
            </a:r>
            <a:r>
              <a:rPr lang="en-US" sz="1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el-GR" sz="1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ΞΕΚΙΝΑ</a:t>
            </a:r>
            <a:endParaRPr lang="el-GR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787791" y="4979963"/>
            <a:ext cx="2912012" cy="154744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610665" y="4979963"/>
            <a:ext cx="2912012" cy="154744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3">
            <a:hlinkClick r:id="rId4" action="ppaction://hlinksldjump"/>
          </p:cNvPr>
          <p:cNvSpPr/>
          <p:nvPr/>
        </p:nvSpPr>
        <p:spPr>
          <a:xfrm>
            <a:off x="787791" y="4867422"/>
            <a:ext cx="2912012" cy="165998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3">
            <a:hlinkClick r:id="rId5" action="ppaction://hlinksldjump"/>
          </p:cNvPr>
          <p:cNvSpPr/>
          <p:nvPr/>
        </p:nvSpPr>
        <p:spPr>
          <a:xfrm>
            <a:off x="5610665" y="4867422"/>
            <a:ext cx="3083169" cy="165998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54034" y="0"/>
            <a:ext cx="6113417" cy="1658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ΟΙ 5 ΑΙΣΘΗΣΕΙΣ</a:t>
            </a:r>
            <a:endParaRPr lang="el-G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481943" y="3788229"/>
            <a:ext cx="4193177" cy="7445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ΔΙΑΛΕΞΕ ΠΑΙΧΝΙΔΙ</a:t>
            </a:r>
            <a:endParaRPr lang="el-GR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226088" y="6100353"/>
            <a:ext cx="827984" cy="3396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ΑΡΧΗ</a:t>
            </a:r>
            <a:endParaRPr lang="el-GR" sz="900" b="1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018903" y="3148149"/>
            <a:ext cx="7132320" cy="242969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0" name="Google Shape;170;p22">
            <a:hlinkClick r:id="rId4" action="ppaction://hlinksldjump"/>
          </p:cNvPr>
          <p:cNvSpPr/>
          <p:nvPr/>
        </p:nvSpPr>
        <p:spPr>
          <a:xfrm>
            <a:off x="112542" y="5809957"/>
            <a:ext cx="1055076" cy="94253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89299" y="3320032"/>
            <a:ext cx="7261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ΩΧ</a:t>
            </a:r>
          </a:p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ΠΡΟΣΠΑΘΗΣΕ ΞΑΝΑ!</a:t>
            </a:r>
            <a:endParaRPr lang="el-G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Έλλειψη 5"/>
          <p:cNvSpPr/>
          <p:nvPr/>
        </p:nvSpPr>
        <p:spPr>
          <a:xfrm>
            <a:off x="3135087" y="5031209"/>
            <a:ext cx="2834640" cy="16650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ΞΕΚΙΝΑ</a:t>
            </a:r>
            <a:endParaRPr lang="el-GR" sz="3600" b="1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87383" y="3722914"/>
            <a:ext cx="8503920" cy="83602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8417" y="3827417"/>
            <a:ext cx="8230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l-G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ΔΕΝ ΤΑΙΡΙΑΖΕΙ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r>
              <a:rPr lang="el-G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ΠΑΙΧΝΙΔΙ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54034" y="0"/>
            <a:ext cx="6113417" cy="1658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ΟΙ 5 ΑΙΣΘΗΣΕΙΣ</a:t>
            </a:r>
            <a:endParaRPr lang="el-G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Έλλειψη 13"/>
          <p:cNvSpPr/>
          <p:nvPr/>
        </p:nvSpPr>
        <p:spPr>
          <a:xfrm>
            <a:off x="7759337" y="5861705"/>
            <a:ext cx="966652" cy="5461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ΑΡΧΗ</a:t>
            </a:r>
            <a:endParaRPr lang="el-GR" b="1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6542985" y="3866606"/>
            <a:ext cx="1502229" cy="36425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</a:rPr>
              <a:t>Η γλώσσα σε βοηθά να γεύεσαι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87" name="Google Shape;187;p24">
            <a:hlinkClick r:id="rId4" action="ppaction://hlinksldjump"/>
          </p:cNvPr>
          <p:cNvSpPr/>
          <p:nvPr/>
        </p:nvSpPr>
        <p:spPr>
          <a:xfrm>
            <a:off x="6344531" y="2797126"/>
            <a:ext cx="1899139" cy="160371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6923314" y="653143"/>
            <a:ext cx="1005840" cy="30044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/>
              <a:t>ΟΡΑΣΗ</a:t>
            </a:r>
            <a:endParaRPr lang="el-GR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6583680" y="1561513"/>
            <a:ext cx="1502229" cy="41097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b="1" dirty="0" smtClean="0">
                <a:solidFill>
                  <a:schemeClr val="tx1"/>
                </a:solidFill>
              </a:rPr>
              <a:t>Τα μάτια σε βοηθούν να δεις πράγματα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82" name="Google Shape;182;p24">
            <a:hlinkClick r:id="" action="ppaction://hlinkshowjump?jump=firstslide"/>
          </p:cNvPr>
          <p:cNvSpPr/>
          <p:nvPr/>
        </p:nvSpPr>
        <p:spPr>
          <a:xfrm>
            <a:off x="7610622" y="5613009"/>
            <a:ext cx="1209821" cy="1097280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4">
            <a:hlinkClick r:id="rId5" action="ppaction://hlinksldjump"/>
          </p:cNvPr>
          <p:cNvSpPr/>
          <p:nvPr/>
        </p:nvSpPr>
        <p:spPr>
          <a:xfrm>
            <a:off x="900332" y="759655"/>
            <a:ext cx="1899139" cy="160371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4">
            <a:hlinkClick r:id="rId6" action="ppaction://hlinksldjump"/>
          </p:cNvPr>
          <p:cNvSpPr/>
          <p:nvPr/>
        </p:nvSpPr>
        <p:spPr>
          <a:xfrm>
            <a:off x="900332" y="2627141"/>
            <a:ext cx="1899139" cy="160371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4">
            <a:hlinkClick r:id="rId7" action="ppaction://hlinksldjump"/>
          </p:cNvPr>
          <p:cNvSpPr/>
          <p:nvPr/>
        </p:nvSpPr>
        <p:spPr>
          <a:xfrm>
            <a:off x="900332" y="4557932"/>
            <a:ext cx="1899139" cy="160371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4">
            <a:hlinkClick r:id="rId8" action="ppaction://hlinksldjump"/>
          </p:cNvPr>
          <p:cNvSpPr/>
          <p:nvPr/>
        </p:nvSpPr>
        <p:spPr>
          <a:xfrm>
            <a:off x="6344531" y="546295"/>
            <a:ext cx="1899139" cy="160371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-3" y="13228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125412" y="165460"/>
            <a:ext cx="7315200" cy="3895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Κάνε κλικ σε ένα κουτάκι και πήγαινε στην δραστηριότητα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67132" y="1867988"/>
            <a:ext cx="1565537" cy="39188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</a:rPr>
              <a:t>Η μύτη σε βοηθάει να μυρίζεις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254034" y="953589"/>
            <a:ext cx="1149532" cy="28738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ΟΣΦΡΗΣΗ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6923314" y="2991394"/>
            <a:ext cx="1005840" cy="2220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ΓΕΥΣΗ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1371600" y="2797126"/>
            <a:ext cx="875211" cy="1942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ΑΚΟΗ</a:t>
            </a:r>
            <a:endParaRPr lang="el-GR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125412" y="3598984"/>
            <a:ext cx="1507257" cy="4497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Το αυτί σε βοηθάει να ακούς</a:t>
            </a:r>
            <a:endParaRPr lang="el-GR" sz="1200" b="1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1371600" y="4807131"/>
            <a:ext cx="875211" cy="2612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ΑΦΗ</a:t>
            </a:r>
            <a:endParaRPr lang="el-GR" b="1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026436" y="5644158"/>
            <a:ext cx="1565537" cy="43509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Το χέρι και το δέρμα σε βοηθάει να αισθάνεσαι πράγματα</a:t>
            </a:r>
            <a:endParaRPr lang="el-G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Έλλειψη 4"/>
          <p:cNvSpPr/>
          <p:nvPr/>
        </p:nvSpPr>
        <p:spPr>
          <a:xfrm>
            <a:off x="279846" y="6129997"/>
            <a:ext cx="692331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ΠΙΣΩ</a:t>
            </a:r>
            <a:endParaRPr lang="el-GR" sz="1000" b="1" dirty="0"/>
          </a:p>
        </p:txBody>
      </p:sp>
      <p:sp>
        <p:nvSpPr>
          <p:cNvPr id="193" name="Google Shape;193;p25">
            <a:hlinkClick r:id="rId4" action="ppaction://hlinksldjump"/>
          </p:cNvPr>
          <p:cNvSpPr/>
          <p:nvPr/>
        </p:nvSpPr>
        <p:spPr>
          <a:xfrm>
            <a:off x="1223889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5">
            <a:hlinkClick r:id="rId5" action="ppaction://hlinksldjump"/>
          </p:cNvPr>
          <p:cNvSpPr/>
          <p:nvPr/>
        </p:nvSpPr>
        <p:spPr>
          <a:xfrm>
            <a:off x="3134751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5">
            <a:hlinkClick r:id="rId4" action="ppaction://hlinksldjump"/>
          </p:cNvPr>
          <p:cNvSpPr/>
          <p:nvPr/>
        </p:nvSpPr>
        <p:spPr>
          <a:xfrm>
            <a:off x="5045613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5">
            <a:hlinkClick r:id="rId4" action="ppaction://hlinksldjump"/>
          </p:cNvPr>
          <p:cNvSpPr/>
          <p:nvPr/>
        </p:nvSpPr>
        <p:spPr>
          <a:xfrm>
            <a:off x="6956475" y="4600133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5">
            <a:hlinkClick r:id="rId6" action="ppaction://hlinksldjump"/>
          </p:cNvPr>
          <p:cNvSpPr/>
          <p:nvPr/>
        </p:nvSpPr>
        <p:spPr>
          <a:xfrm>
            <a:off x="126609" y="5767754"/>
            <a:ext cx="998806" cy="1090246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476103" y="855616"/>
            <a:ext cx="6858000" cy="849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Ποιο από αυτά 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δεν</a:t>
            </a:r>
            <a:r>
              <a:rPr lang="el-GR" sz="2000" b="1" dirty="0" smtClean="0">
                <a:latin typeface="Comic Sans MS" panose="030F0702030302020204" pitchFamily="66" charset="0"/>
              </a:rPr>
              <a:t> μπορούμε να το ακούσουμε</a:t>
            </a:r>
            <a:r>
              <a:rPr lang="en-US" sz="2000" b="1" dirty="0" smtClean="0">
                <a:latin typeface="Comic Sans MS" panose="030F0702030302020204" pitchFamily="66" charset="0"/>
              </a:rPr>
              <a:t>; 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Ακούμπησε το 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αυτί</a:t>
            </a:r>
            <a:r>
              <a:rPr lang="el-GR" sz="2000" b="1" dirty="0" smtClean="0">
                <a:latin typeface="Comic Sans MS" panose="030F0702030302020204" pitchFamily="66" charset="0"/>
              </a:rPr>
              <a:t> με την σωστή απάντηση.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3415602" y="-6533"/>
            <a:ext cx="2730137" cy="862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ΑΚΟΗ</a:t>
            </a:r>
            <a:endParaRPr lang="el-GR" sz="3600" b="1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Έλλειψη 9"/>
          <p:cNvSpPr/>
          <p:nvPr/>
        </p:nvSpPr>
        <p:spPr>
          <a:xfrm>
            <a:off x="279846" y="6129997"/>
            <a:ext cx="692331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ΠΙΣΩ</a:t>
            </a:r>
            <a:endParaRPr lang="el-GR" sz="1000" b="1" dirty="0"/>
          </a:p>
        </p:txBody>
      </p:sp>
      <p:sp>
        <p:nvSpPr>
          <p:cNvPr id="203" name="Google Shape;203;p26">
            <a:hlinkClick r:id="rId4" action="ppaction://hlinksldjump"/>
          </p:cNvPr>
          <p:cNvSpPr/>
          <p:nvPr/>
        </p:nvSpPr>
        <p:spPr>
          <a:xfrm>
            <a:off x="1223889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>
            <a:hlinkClick r:id="rId4" action="ppaction://hlinksldjump"/>
          </p:cNvPr>
          <p:cNvSpPr/>
          <p:nvPr/>
        </p:nvSpPr>
        <p:spPr>
          <a:xfrm>
            <a:off x="3148818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>
            <a:hlinkClick r:id="rId5" action="ppaction://hlinksldjump"/>
          </p:cNvPr>
          <p:cNvSpPr/>
          <p:nvPr/>
        </p:nvSpPr>
        <p:spPr>
          <a:xfrm>
            <a:off x="5073747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>
            <a:hlinkClick r:id="rId4" action="ppaction://hlinksldjump"/>
          </p:cNvPr>
          <p:cNvSpPr/>
          <p:nvPr/>
        </p:nvSpPr>
        <p:spPr>
          <a:xfrm>
            <a:off x="6998676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>
            <a:hlinkClick r:id="rId6" action="ppaction://hlinksldjump"/>
          </p:cNvPr>
          <p:cNvSpPr/>
          <p:nvPr/>
        </p:nvSpPr>
        <p:spPr>
          <a:xfrm>
            <a:off x="126609" y="5753686"/>
            <a:ext cx="956603" cy="1104314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3" name="Έλλειψη 2"/>
          <p:cNvSpPr/>
          <p:nvPr/>
        </p:nvSpPr>
        <p:spPr>
          <a:xfrm>
            <a:off x="3566160" y="-104503"/>
            <a:ext cx="2330547" cy="90133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ΟΡΑΣΗ</a:t>
            </a:r>
            <a:endParaRPr lang="el-GR" sz="32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685777" y="979714"/>
            <a:ext cx="6479177" cy="6923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latin typeface="Segoe Script" panose="020B0504020000000003" pitchFamily="34" charset="0"/>
              </a:rPr>
              <a:t>Ποιο από αυτά </a:t>
            </a:r>
            <a:r>
              <a:rPr lang="el-GR" sz="2000" b="1" dirty="0" smtClean="0">
                <a:solidFill>
                  <a:schemeClr val="accent2"/>
                </a:solidFill>
                <a:latin typeface="Segoe Script" panose="020B0504020000000003" pitchFamily="34" charset="0"/>
              </a:rPr>
              <a:t>δεν</a:t>
            </a:r>
            <a:r>
              <a:rPr lang="el-GR" sz="2000" b="1" dirty="0" smtClean="0">
                <a:latin typeface="Segoe Script" panose="020B0504020000000003" pitchFamily="34" charset="0"/>
              </a:rPr>
              <a:t> μπορείς να </a:t>
            </a:r>
            <a:r>
              <a:rPr lang="el-GR" sz="2000" b="1" dirty="0">
                <a:latin typeface="Segoe Script" panose="020B0504020000000003" pitchFamily="34" charset="0"/>
              </a:rPr>
              <a:t> </a:t>
            </a:r>
            <a:r>
              <a:rPr lang="el-GR" sz="2000" b="1" dirty="0" smtClean="0">
                <a:latin typeface="Segoe Script" panose="020B0504020000000003" pitchFamily="34" charset="0"/>
              </a:rPr>
              <a:t>δεις</a:t>
            </a:r>
            <a:r>
              <a:rPr lang="en-US" sz="2000" b="1" dirty="0" smtClean="0">
                <a:latin typeface="Segoe Script" panose="020B0504020000000003" pitchFamily="34" charset="0"/>
              </a:rPr>
              <a:t>;</a:t>
            </a:r>
            <a:endParaRPr lang="el-GR" sz="2000" b="1" dirty="0" smtClean="0">
              <a:latin typeface="Segoe Script" panose="020B0504020000000003" pitchFamily="34" charset="0"/>
            </a:endParaRPr>
          </a:p>
          <a:p>
            <a:pPr algn="ctr"/>
            <a:r>
              <a:rPr lang="el-GR" sz="2000" b="1" dirty="0" smtClean="0">
                <a:latin typeface="Segoe Script" panose="020B0504020000000003" pitchFamily="34" charset="0"/>
              </a:rPr>
              <a:t>Ακούμπησε το </a:t>
            </a:r>
            <a:r>
              <a:rPr lang="el-GR" sz="2000" b="1" dirty="0" smtClean="0">
                <a:solidFill>
                  <a:schemeClr val="accent2"/>
                </a:solidFill>
                <a:latin typeface="Segoe Script" panose="020B0504020000000003" pitchFamily="34" charset="0"/>
              </a:rPr>
              <a:t>μάτι</a:t>
            </a:r>
            <a:r>
              <a:rPr lang="el-GR" sz="2000" b="1" dirty="0" smtClean="0">
                <a:latin typeface="Segoe Script" panose="020B0504020000000003" pitchFamily="34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με</a:t>
            </a:r>
            <a:r>
              <a:rPr lang="el-GR" sz="2000" b="1" dirty="0" smtClean="0">
                <a:latin typeface="Segoe Script" panose="020B0504020000000003" pitchFamily="34" charset="0"/>
              </a:rPr>
              <a:t> την σωστή απάντηση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Έλλειψη 9"/>
          <p:cNvSpPr/>
          <p:nvPr/>
        </p:nvSpPr>
        <p:spPr>
          <a:xfrm>
            <a:off x="279846" y="6129997"/>
            <a:ext cx="692331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ΠΙΣΩ</a:t>
            </a:r>
            <a:endParaRPr lang="el-GR" sz="1000" b="1" dirty="0"/>
          </a:p>
        </p:txBody>
      </p:sp>
      <p:sp>
        <p:nvSpPr>
          <p:cNvPr id="213" name="Google Shape;213;p27">
            <a:hlinkClick r:id="rId4" action="ppaction://hlinksldjump"/>
          </p:cNvPr>
          <p:cNvSpPr/>
          <p:nvPr/>
        </p:nvSpPr>
        <p:spPr>
          <a:xfrm>
            <a:off x="1223889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7">
            <a:hlinkClick r:id="rId5" action="ppaction://hlinksldjump"/>
          </p:cNvPr>
          <p:cNvSpPr/>
          <p:nvPr/>
        </p:nvSpPr>
        <p:spPr>
          <a:xfrm>
            <a:off x="3106615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7">
            <a:hlinkClick r:id="rId5" action="ppaction://hlinksldjump"/>
          </p:cNvPr>
          <p:cNvSpPr/>
          <p:nvPr/>
        </p:nvSpPr>
        <p:spPr>
          <a:xfrm>
            <a:off x="4989341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7">
            <a:hlinkClick r:id="rId5" action="ppaction://hlinksldjump"/>
          </p:cNvPr>
          <p:cNvSpPr/>
          <p:nvPr/>
        </p:nvSpPr>
        <p:spPr>
          <a:xfrm>
            <a:off x="6975231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7">
            <a:hlinkClick r:id="rId6" action="ppaction://hlinksldjump"/>
          </p:cNvPr>
          <p:cNvSpPr/>
          <p:nvPr/>
        </p:nvSpPr>
        <p:spPr>
          <a:xfrm>
            <a:off x="154745" y="5852160"/>
            <a:ext cx="942535" cy="88626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737360" y="979714"/>
            <a:ext cx="6335486" cy="61395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latin typeface="Segoe Script" panose="020B0504020000000003" pitchFamily="34" charset="0"/>
              </a:rPr>
              <a:t>Ποιο από αυτά </a:t>
            </a:r>
            <a:r>
              <a:rPr lang="el-GR" sz="1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δεν</a:t>
            </a:r>
            <a:r>
              <a:rPr lang="el-GR" sz="1800" b="1" dirty="0" smtClean="0">
                <a:latin typeface="Segoe Script" panose="020B0504020000000003" pitchFamily="34" charset="0"/>
              </a:rPr>
              <a:t> μπορείς να γευτείς</a:t>
            </a:r>
            <a:r>
              <a:rPr lang="en-US" sz="1800" b="1" dirty="0" smtClean="0">
                <a:latin typeface="Segoe Script" panose="020B0504020000000003" pitchFamily="34" charset="0"/>
              </a:rPr>
              <a:t>;</a:t>
            </a:r>
          </a:p>
          <a:p>
            <a:pPr algn="ctr"/>
            <a:r>
              <a:rPr lang="el-GR" sz="1800" b="1" dirty="0" smtClean="0">
                <a:latin typeface="Segoe Script" panose="020B0504020000000003" pitchFamily="34" charset="0"/>
              </a:rPr>
              <a:t>Ακούμπησε το</a:t>
            </a:r>
            <a:r>
              <a:rPr lang="el-GR" sz="1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στόμα </a:t>
            </a:r>
            <a:r>
              <a:rPr lang="el-GR" sz="1800" b="1" dirty="0" smtClean="0">
                <a:latin typeface="Segoe Script" panose="020B0504020000000003" pitchFamily="34" charset="0"/>
              </a:rPr>
              <a:t>με την σωστή απάντηση</a:t>
            </a:r>
            <a:endParaRPr lang="el-GR" sz="1800" b="1" dirty="0">
              <a:latin typeface="Segoe Script" panose="020B0504020000000003" pitchFamily="34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618411" y="0"/>
            <a:ext cx="2090058" cy="8098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ΓΕΥΣΗ</a:t>
            </a:r>
            <a:endParaRPr lang="el-G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Έλλειψη 7"/>
          <p:cNvSpPr/>
          <p:nvPr/>
        </p:nvSpPr>
        <p:spPr>
          <a:xfrm>
            <a:off x="279846" y="6129997"/>
            <a:ext cx="692331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ΠΙΣΩ</a:t>
            </a:r>
            <a:endParaRPr lang="el-GR" sz="1000" b="1" dirty="0"/>
          </a:p>
        </p:txBody>
      </p:sp>
      <p:sp>
        <p:nvSpPr>
          <p:cNvPr id="223" name="Google Shape;223;p28">
            <a:hlinkClick r:id="rId4" action="ppaction://hlinksldjump"/>
          </p:cNvPr>
          <p:cNvSpPr/>
          <p:nvPr/>
        </p:nvSpPr>
        <p:spPr>
          <a:xfrm>
            <a:off x="1223889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8">
            <a:hlinkClick r:id="rId5" action="ppaction://hlinksldjump"/>
          </p:cNvPr>
          <p:cNvSpPr/>
          <p:nvPr/>
        </p:nvSpPr>
        <p:spPr>
          <a:xfrm>
            <a:off x="3106616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8">
            <a:hlinkClick r:id="rId4" action="ppaction://hlinksldjump"/>
          </p:cNvPr>
          <p:cNvSpPr/>
          <p:nvPr/>
        </p:nvSpPr>
        <p:spPr>
          <a:xfrm>
            <a:off x="4989343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8">
            <a:hlinkClick r:id="rId4" action="ppaction://hlinksldjump"/>
          </p:cNvPr>
          <p:cNvSpPr/>
          <p:nvPr/>
        </p:nvSpPr>
        <p:spPr>
          <a:xfrm>
            <a:off x="6914273" y="4600134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8">
            <a:hlinkClick r:id="rId6" action="ppaction://hlinksldjump"/>
          </p:cNvPr>
          <p:cNvSpPr/>
          <p:nvPr/>
        </p:nvSpPr>
        <p:spPr>
          <a:xfrm>
            <a:off x="140677" y="5795889"/>
            <a:ext cx="956603" cy="1062111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750423" y="875211"/>
            <a:ext cx="6283234" cy="77070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latin typeface="Segoe Script" panose="020B0504020000000003" pitchFamily="34" charset="0"/>
              </a:rPr>
              <a:t>Ποιο από αυτά </a:t>
            </a:r>
            <a:r>
              <a:rPr lang="el-GR" sz="1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δεν</a:t>
            </a:r>
            <a:r>
              <a:rPr lang="el-GR" sz="1600" b="1" dirty="0" smtClean="0">
                <a:latin typeface="Segoe Script" panose="020B0504020000000003" pitchFamily="34" charset="0"/>
              </a:rPr>
              <a:t> μπορούμε να νιώσουμε με το χέρι</a:t>
            </a:r>
            <a:r>
              <a:rPr lang="en-US" sz="1600" b="1" dirty="0" smtClean="0">
                <a:latin typeface="Segoe Script" panose="020B0504020000000003" pitchFamily="34" charset="0"/>
              </a:rPr>
              <a:t>; </a:t>
            </a:r>
          </a:p>
          <a:p>
            <a:pPr algn="ctr"/>
            <a:r>
              <a:rPr lang="el-GR" sz="1600" b="1" dirty="0" smtClean="0">
                <a:latin typeface="Segoe Script" panose="020B0504020000000003" pitchFamily="34" charset="0"/>
              </a:rPr>
              <a:t>Πάτησε </a:t>
            </a:r>
            <a:r>
              <a:rPr lang="el-GR" sz="1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το χεράκι </a:t>
            </a:r>
            <a:r>
              <a:rPr lang="el-GR" sz="1600" b="1" dirty="0" smtClean="0">
                <a:latin typeface="Segoe Script" panose="020B0504020000000003" pitchFamily="34" charset="0"/>
              </a:rPr>
              <a:t>με την σωστή απάντηση.</a:t>
            </a:r>
            <a:endParaRPr lang="el-GR" sz="1600" b="1" dirty="0">
              <a:latin typeface="Segoe Script" panose="020B0504020000000003" pitchFamily="34" charset="0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801291" y="104502"/>
            <a:ext cx="1802675" cy="62701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ΑΦΗ</a:t>
            </a:r>
            <a:endParaRPr lang="el-GR" sz="36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Έλλειψη 7"/>
          <p:cNvSpPr/>
          <p:nvPr/>
        </p:nvSpPr>
        <p:spPr>
          <a:xfrm>
            <a:off x="189160" y="6146577"/>
            <a:ext cx="845568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ΑΡΧΗ</a:t>
            </a:r>
            <a:endParaRPr lang="el-GR" sz="1000" b="1" dirty="0"/>
          </a:p>
        </p:txBody>
      </p:sp>
      <p:sp>
        <p:nvSpPr>
          <p:cNvPr id="233" name="Google Shape;233;p29">
            <a:hlinkClick r:id="rId4" action="ppaction://hlinksldjump"/>
          </p:cNvPr>
          <p:cNvSpPr/>
          <p:nvPr/>
        </p:nvSpPr>
        <p:spPr>
          <a:xfrm>
            <a:off x="1223889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9">
            <a:hlinkClick r:id="rId4" action="ppaction://hlinksldjump"/>
          </p:cNvPr>
          <p:cNvSpPr/>
          <p:nvPr/>
        </p:nvSpPr>
        <p:spPr>
          <a:xfrm>
            <a:off x="3148818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9">
            <a:hlinkClick r:id="rId5" action="ppaction://hlinksldjump"/>
          </p:cNvPr>
          <p:cNvSpPr/>
          <p:nvPr/>
        </p:nvSpPr>
        <p:spPr>
          <a:xfrm>
            <a:off x="4963551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9">
            <a:hlinkClick r:id="rId4" action="ppaction://hlinksldjump"/>
          </p:cNvPr>
          <p:cNvSpPr/>
          <p:nvPr/>
        </p:nvSpPr>
        <p:spPr>
          <a:xfrm>
            <a:off x="6904893" y="4600135"/>
            <a:ext cx="1645920" cy="18147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9">
            <a:hlinkClick r:id="rId6" action="ppaction://hlinksldjump"/>
          </p:cNvPr>
          <p:cNvSpPr/>
          <p:nvPr/>
        </p:nvSpPr>
        <p:spPr>
          <a:xfrm>
            <a:off x="0" y="5824025"/>
            <a:ext cx="1223889" cy="10339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526971" y="0"/>
            <a:ext cx="2351315" cy="7315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ΟΣΦΡΗΣΗ</a:t>
            </a:r>
            <a:endParaRPr lang="el-GR" sz="2800" b="1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658983" y="953589"/>
            <a:ext cx="6466114" cy="6531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Ποιο από αυτά </a:t>
            </a:r>
            <a:r>
              <a:rPr lang="el-GR" sz="2000" b="1" dirty="0" smtClean="0">
                <a:solidFill>
                  <a:schemeClr val="accent2"/>
                </a:solidFill>
                <a:latin typeface="Segoe Script" panose="020B0504020000000003" pitchFamily="34" charset="0"/>
              </a:rPr>
              <a:t>δεν</a:t>
            </a:r>
            <a:r>
              <a:rPr lang="el-GR" sz="20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μπορείς να μυρίσεις</a:t>
            </a:r>
            <a:r>
              <a:rPr lang="en-US" sz="20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;</a:t>
            </a:r>
            <a:endParaRPr lang="el-GR" sz="2000" b="1" dirty="0" smtClean="0">
              <a:solidFill>
                <a:schemeClr val="tx1"/>
              </a:solidFill>
              <a:latin typeface="Segoe Script" panose="020B0504020000000003" pitchFamily="34" charset="0"/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Ακούμπησε την </a:t>
            </a:r>
            <a:r>
              <a:rPr lang="el-GR" sz="2000" b="1" dirty="0" smtClean="0">
                <a:solidFill>
                  <a:schemeClr val="accent2"/>
                </a:solidFill>
                <a:latin typeface="Segoe Script" panose="020B0504020000000003" pitchFamily="34" charset="0"/>
              </a:rPr>
              <a:t>μύτη </a:t>
            </a:r>
            <a:r>
              <a:rPr lang="el-GR" sz="20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με την σωστή απάντηση</a:t>
            </a:r>
            <a:endParaRPr lang="el-GR" sz="2000" b="1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189160" y="6146577"/>
            <a:ext cx="845568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ΑΡΧΗ</a:t>
            </a:r>
            <a:endParaRPr lang="el-GR" sz="1000" b="1" dirty="0"/>
          </a:p>
        </p:txBody>
      </p:sp>
      <p:sp>
        <p:nvSpPr>
          <p:cNvPr id="243" name="Google Shape;243;p30">
            <a:hlinkClick r:id="rId4" action="ppaction://hlinksldjump"/>
          </p:cNvPr>
          <p:cNvSpPr/>
          <p:nvPr/>
        </p:nvSpPr>
        <p:spPr>
          <a:xfrm>
            <a:off x="0" y="5824025"/>
            <a:ext cx="1223889" cy="10339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3344091" y="3801291"/>
            <a:ext cx="2612572" cy="9666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2"/>
                </a:solidFill>
                <a:latin typeface="Segoe Script" panose="020B0504020000000003" pitchFamily="34" charset="0"/>
              </a:rPr>
              <a:t>ΜΠΡΑΒΟ!</a:t>
            </a:r>
            <a:endParaRPr lang="el-GR" sz="3200" b="1" dirty="0">
              <a:solidFill>
                <a:schemeClr val="accent2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189160" y="6146577"/>
            <a:ext cx="845568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 smtClean="0"/>
              <a:t>ΑΡΧΗ</a:t>
            </a:r>
            <a:endParaRPr lang="el-GR" sz="1000" b="1" dirty="0"/>
          </a:p>
        </p:txBody>
      </p:sp>
      <p:sp>
        <p:nvSpPr>
          <p:cNvPr id="248" name="Google Shape;248;p31">
            <a:hlinkClick r:id="rId4" action="ppaction://hlinksldjump"/>
          </p:cNvPr>
          <p:cNvSpPr/>
          <p:nvPr/>
        </p:nvSpPr>
        <p:spPr>
          <a:xfrm>
            <a:off x="0" y="5824025"/>
            <a:ext cx="1223889" cy="10339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4206240" y="3513909"/>
            <a:ext cx="4807131" cy="240356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Segoe Script" panose="020B0504020000000003" pitchFamily="34" charset="0"/>
              </a:rPr>
              <a:t>ΩΧ!</a:t>
            </a:r>
          </a:p>
          <a:p>
            <a:pPr algn="ctr"/>
            <a:r>
              <a:rPr lang="el-GR" sz="4000" b="1" dirty="0" smtClean="0">
                <a:latin typeface="Segoe Script" panose="020B0504020000000003" pitchFamily="34" charset="0"/>
              </a:rPr>
              <a:t>ΠΡΟΣΠΑΘΗΣΕ ΞΑΝΑ</a:t>
            </a:r>
            <a:endParaRPr lang="el-GR" sz="4000" b="1" dirty="0">
              <a:latin typeface="Segoe Script" panose="020B0504020000000003" pitchFamily="34" charset="0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Έλλειψη 5"/>
          <p:cNvSpPr/>
          <p:nvPr/>
        </p:nvSpPr>
        <p:spPr>
          <a:xfrm>
            <a:off x="3219965" y="5042263"/>
            <a:ext cx="2704011" cy="15936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ΞΕΚΙΝΑ</a:t>
            </a:r>
            <a:endParaRPr lang="el-GR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3" name="Ορθογώνιο 2"/>
          <p:cNvSpPr/>
          <p:nvPr/>
        </p:nvSpPr>
        <p:spPr>
          <a:xfrm>
            <a:off x="1254034" y="0"/>
            <a:ext cx="6113417" cy="1658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ΟΙ 5 ΑΙΣΘΗΣΕΙΣ</a:t>
            </a:r>
            <a:endParaRPr lang="el-G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17537" y="3792329"/>
            <a:ext cx="8908868" cy="7445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ΤΟ ΒΙΒΛΙΟ ΜΕ ΤΑ ΠΑΙΧΝΙΔΙΑ ΤΩΝ ΑΙΣΘΗΣΕΩΝ</a:t>
            </a:r>
            <a:endParaRPr lang="el-GR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>
            <a:hlinkClick r:id="" action="ppaction://hlinkshowjump?jump=firstslide"/>
          </p:cNvPr>
          <p:cNvSpPr/>
          <p:nvPr/>
        </p:nvSpPr>
        <p:spPr>
          <a:xfrm>
            <a:off x="7610622" y="5613009"/>
            <a:ext cx="1209821" cy="1097280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7963316" y="5900558"/>
            <a:ext cx="508445" cy="404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9" name="Google Shape;99;p15">
            <a:hlinkClick r:id="rId4" action="ppaction://hlinksldjump"/>
          </p:cNvPr>
          <p:cNvSpPr/>
          <p:nvPr/>
        </p:nvSpPr>
        <p:spPr>
          <a:xfrm>
            <a:off x="1041009" y="1659988"/>
            <a:ext cx="2152357" cy="2307101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5">
            <a:hlinkClick r:id="rId5" action="ppaction://hlinksldjump"/>
          </p:cNvPr>
          <p:cNvSpPr/>
          <p:nvPr/>
        </p:nvSpPr>
        <p:spPr>
          <a:xfrm>
            <a:off x="3406392" y="1727368"/>
            <a:ext cx="2152356" cy="2307101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5">
            <a:hlinkClick r:id="rId6" action="ppaction://hlinksldjump"/>
          </p:cNvPr>
          <p:cNvSpPr/>
          <p:nvPr/>
        </p:nvSpPr>
        <p:spPr>
          <a:xfrm>
            <a:off x="5950635" y="1659987"/>
            <a:ext cx="2152356" cy="2307101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5">
            <a:hlinkClick r:id="rId7" action="ppaction://hlinksldjump"/>
          </p:cNvPr>
          <p:cNvSpPr/>
          <p:nvPr/>
        </p:nvSpPr>
        <p:spPr>
          <a:xfrm>
            <a:off x="2229732" y="3795932"/>
            <a:ext cx="2152356" cy="2307101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5">
            <a:hlinkClick r:id="rId8" action="ppaction://hlinksldjump"/>
          </p:cNvPr>
          <p:cNvSpPr/>
          <p:nvPr/>
        </p:nvSpPr>
        <p:spPr>
          <a:xfrm>
            <a:off x="4761914" y="3795931"/>
            <a:ext cx="2152356" cy="2307101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862149" y="666206"/>
            <a:ext cx="7240842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 Sans MS" panose="030F0702030302020204" pitchFamily="66" charset="0"/>
              </a:rPr>
              <a:t>ΤΟ ΒΙΒΛΙΟ ΤΩΝ ΑΣΘΗΣΕΩΝ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8102991" y="4820194"/>
            <a:ext cx="0" cy="574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7916801" y="5394960"/>
            <a:ext cx="5549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ΠΙΣΩ</a:t>
            </a:r>
            <a:endParaRPr lang="el-GR" sz="1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8059782" y="5597602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ΑΦΗ</a:t>
            </a:r>
            <a:endParaRPr lang="el-GR" sz="900" b="1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8029300" y="4607169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ΑΚΟΗ</a:t>
            </a:r>
            <a:endParaRPr lang="el-GR" sz="900" b="1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029300" y="3581903"/>
            <a:ext cx="816931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ΟΣΦΡΗΣΗ</a:t>
            </a:r>
            <a:endParaRPr lang="el-GR" sz="900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7977051" y="2501704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ΓΕΥΣΗ</a:t>
            </a:r>
            <a:endParaRPr lang="el-GR" sz="900" b="1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8059783" y="1463040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ΟΡΑΣΗ</a:t>
            </a:r>
            <a:endParaRPr lang="el-GR" sz="900" b="1" dirty="0"/>
          </a:p>
        </p:txBody>
      </p:sp>
      <p:sp>
        <p:nvSpPr>
          <p:cNvPr id="5" name="Έλλειψη 4"/>
          <p:cNvSpPr/>
          <p:nvPr/>
        </p:nvSpPr>
        <p:spPr>
          <a:xfrm>
            <a:off x="261257" y="6068366"/>
            <a:ext cx="770709" cy="46306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ΠΙΣΩ</a:t>
            </a:r>
            <a:endParaRPr lang="el-GR" sz="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Google Shape;110;p16">
            <a:hlinkClick r:id="rId4" action="ppaction://hlinksldjump"/>
          </p:cNvPr>
          <p:cNvSpPr/>
          <p:nvPr/>
        </p:nvSpPr>
        <p:spPr>
          <a:xfrm>
            <a:off x="168812" y="5767754"/>
            <a:ext cx="1026942" cy="1090246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6">
            <a:hlinkClick r:id="rId5" action="ppaction://hlinksldjump"/>
          </p:cNvPr>
          <p:cNvSpPr/>
          <p:nvPr/>
        </p:nvSpPr>
        <p:spPr>
          <a:xfrm>
            <a:off x="7104185" y="1195754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6">
            <a:hlinkClick r:id="rId6" action="ppaction://hlinksldjump"/>
          </p:cNvPr>
          <p:cNvSpPr/>
          <p:nvPr/>
        </p:nvSpPr>
        <p:spPr>
          <a:xfrm>
            <a:off x="7104185" y="2248486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6">
            <a:hlinkClick r:id="rId6" action="ppaction://hlinksldjump"/>
          </p:cNvPr>
          <p:cNvSpPr/>
          <p:nvPr/>
        </p:nvSpPr>
        <p:spPr>
          <a:xfrm>
            <a:off x="7001356" y="5064704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>
            <a:hlinkClick r:id="rId6" action="ppaction://hlinksldjump"/>
          </p:cNvPr>
          <p:cNvSpPr/>
          <p:nvPr/>
        </p:nvSpPr>
        <p:spPr>
          <a:xfrm>
            <a:off x="7104183" y="4353951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4" name="Ορθογώνιο 3"/>
          <p:cNvSpPr/>
          <p:nvPr/>
        </p:nvSpPr>
        <p:spPr>
          <a:xfrm>
            <a:off x="1195754" y="5500802"/>
            <a:ext cx="5335675" cy="1135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Ένας πανέμορφος αγρός από λουλούδια.</a:t>
            </a:r>
          </a:p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Πια αίσθηση θα χρησιμοποιήσεις για να τα δεις</a:t>
            </a:r>
            <a:r>
              <a:rPr lang="en-US" b="1" dirty="0" smtClean="0"/>
              <a:t>;</a:t>
            </a:r>
            <a:endParaRPr lang="el-GR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7001356" y="209004"/>
            <a:ext cx="1875358" cy="986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Πάτησε το κουμπί που δείχνει την σωστή αίσθηση.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Στρογγυλεμένο ορθογώνιο 16"/>
          <p:cNvSpPr/>
          <p:nvPr/>
        </p:nvSpPr>
        <p:spPr>
          <a:xfrm>
            <a:off x="8059782" y="5597602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ΑΦΗ</a:t>
            </a:r>
            <a:endParaRPr lang="el-GR" sz="900" b="1" dirty="0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8029300" y="4607169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ΑΚΟΗ</a:t>
            </a:r>
            <a:endParaRPr lang="el-GR" sz="900" b="1" dirty="0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8029300" y="3581903"/>
            <a:ext cx="816931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ΟΣΦΡΗΣΗ</a:t>
            </a:r>
            <a:endParaRPr lang="el-GR" sz="900" b="1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7977051" y="2501704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ΓΕΥΣΗ</a:t>
            </a:r>
            <a:endParaRPr lang="el-GR" sz="900" b="1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059783" y="1463040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ΟΡΑΣΗ</a:t>
            </a:r>
            <a:endParaRPr lang="el-GR" sz="900" b="1" dirty="0"/>
          </a:p>
        </p:txBody>
      </p:sp>
      <p:sp>
        <p:nvSpPr>
          <p:cNvPr id="3" name="Έλλειψη 2"/>
          <p:cNvSpPr/>
          <p:nvPr/>
        </p:nvSpPr>
        <p:spPr>
          <a:xfrm>
            <a:off x="273315" y="6223780"/>
            <a:ext cx="789800" cy="22273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latin typeface="Comic Sans MS" panose="030F0702030302020204" pitchFamily="66" charset="0"/>
              </a:rPr>
              <a:t>ΑΡΧΗ</a:t>
            </a:r>
            <a:endParaRPr lang="el-GR" sz="900" b="1" dirty="0">
              <a:latin typeface="Comic Sans MS" panose="030F0702030302020204" pitchFamily="66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181686" y="5462953"/>
            <a:ext cx="5236197" cy="1172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Η</a:t>
            </a: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άμμος στην παραλία είναι καυτή.</a:t>
            </a:r>
          </a:p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Ποιά αίσθηση θα χρησιμοποιήσεις για να το νιώσεις</a:t>
            </a: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endParaRPr lang="el-GR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001356" y="209004"/>
            <a:ext cx="1875358" cy="986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Πάτησε το κουμπί που δείχνει την σωστή αίσθηση.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21" name="Google Shape;121;p17">
            <a:hlinkClick r:id="rId4" action="ppaction://hlinksldjump"/>
          </p:cNvPr>
          <p:cNvSpPr/>
          <p:nvPr/>
        </p:nvSpPr>
        <p:spPr>
          <a:xfrm>
            <a:off x="7104184" y="2248486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7">
            <a:hlinkClick r:id="rId4" action="ppaction://hlinksldjump"/>
          </p:cNvPr>
          <p:cNvSpPr/>
          <p:nvPr/>
        </p:nvSpPr>
        <p:spPr>
          <a:xfrm>
            <a:off x="7104183" y="1176997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7">
            <a:hlinkClick r:id="rId4" action="ppaction://hlinksldjump"/>
          </p:cNvPr>
          <p:cNvSpPr/>
          <p:nvPr/>
        </p:nvSpPr>
        <p:spPr>
          <a:xfrm>
            <a:off x="7104182" y="3319975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7">
            <a:hlinkClick r:id="rId4" action="ppaction://hlinksldjump"/>
          </p:cNvPr>
          <p:cNvSpPr/>
          <p:nvPr/>
        </p:nvSpPr>
        <p:spPr>
          <a:xfrm>
            <a:off x="7104182" y="4391464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7">
            <a:hlinkClick r:id="rId5" action="ppaction://hlinksldjump"/>
          </p:cNvPr>
          <p:cNvSpPr/>
          <p:nvPr/>
        </p:nvSpPr>
        <p:spPr>
          <a:xfrm>
            <a:off x="7104182" y="5462953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7">
            <a:hlinkClick r:id="rId6" action="ppaction://hlinksldjump"/>
          </p:cNvPr>
          <p:cNvSpPr/>
          <p:nvPr/>
        </p:nvSpPr>
        <p:spPr>
          <a:xfrm>
            <a:off x="154745" y="5681003"/>
            <a:ext cx="1026941" cy="1176997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 rot="21292303">
            <a:off x="1711234" y="3756073"/>
            <a:ext cx="1110343" cy="2672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ΠΑΡΑΛΙΑ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Στρογγυλεμένο ορθογώνιο 9"/>
          <p:cNvSpPr/>
          <p:nvPr/>
        </p:nvSpPr>
        <p:spPr>
          <a:xfrm>
            <a:off x="8059782" y="5597602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ΑΦΗ</a:t>
            </a:r>
            <a:endParaRPr lang="el-GR" sz="900" b="1" dirty="0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029300" y="4607169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ΑΚΟΗ</a:t>
            </a:r>
            <a:endParaRPr lang="el-GR" sz="900" b="1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8029300" y="3581903"/>
            <a:ext cx="816931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ΟΣΦΡΗΣΗ</a:t>
            </a:r>
            <a:endParaRPr lang="el-GR" sz="900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7977051" y="2501704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ΓΕΥΣΗ</a:t>
            </a:r>
            <a:endParaRPr lang="el-GR" sz="900" b="1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059783" y="1463040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ΟΡΑΣΗ</a:t>
            </a:r>
            <a:endParaRPr lang="el-GR" sz="900" b="1" dirty="0"/>
          </a:p>
        </p:txBody>
      </p:sp>
      <p:sp>
        <p:nvSpPr>
          <p:cNvPr id="132" name="Google Shape;132;p18">
            <a:hlinkClick r:id="rId4" action="ppaction://hlinksldjump"/>
          </p:cNvPr>
          <p:cNvSpPr/>
          <p:nvPr/>
        </p:nvSpPr>
        <p:spPr>
          <a:xfrm>
            <a:off x="7104184" y="2248486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8">
            <a:hlinkClick r:id="rId4" action="ppaction://hlinksldjump"/>
          </p:cNvPr>
          <p:cNvSpPr/>
          <p:nvPr/>
        </p:nvSpPr>
        <p:spPr>
          <a:xfrm>
            <a:off x="7104184" y="1191064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8">
            <a:hlinkClick r:id="rId4" action="ppaction://hlinksldjump"/>
          </p:cNvPr>
          <p:cNvSpPr/>
          <p:nvPr/>
        </p:nvSpPr>
        <p:spPr>
          <a:xfrm>
            <a:off x="7104183" y="4358641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8">
            <a:hlinkClick r:id="rId4" action="ppaction://hlinksldjump"/>
          </p:cNvPr>
          <p:cNvSpPr/>
          <p:nvPr/>
        </p:nvSpPr>
        <p:spPr>
          <a:xfrm>
            <a:off x="7104182" y="5416063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8">
            <a:hlinkClick r:id="rId5" action="ppaction://hlinksldjump"/>
          </p:cNvPr>
          <p:cNvSpPr/>
          <p:nvPr/>
        </p:nvSpPr>
        <p:spPr>
          <a:xfrm>
            <a:off x="7104182" y="3301219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>
            <a:hlinkClick r:id="rId6" action="ppaction://hlinksldjump"/>
          </p:cNvPr>
          <p:cNvSpPr/>
          <p:nvPr/>
        </p:nvSpPr>
        <p:spPr>
          <a:xfrm>
            <a:off x="140677" y="5753686"/>
            <a:ext cx="998806" cy="998806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001356" y="209004"/>
            <a:ext cx="1875358" cy="986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Πάτησε το κουμπί που δείχνει την σωστή αίσθηση.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306284" y="5425444"/>
            <a:ext cx="4924697" cy="110230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Το  δάσος μυρίζει πολύ ωραία.</a:t>
            </a:r>
          </a:p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Ποια αίσθηση θα χρησιμοποιήσεις για να μυρίσεις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Έλλειψη 2"/>
          <p:cNvSpPr/>
          <p:nvPr/>
        </p:nvSpPr>
        <p:spPr>
          <a:xfrm>
            <a:off x="227595" y="6103542"/>
            <a:ext cx="791308" cy="4242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ΑΡΧΗ</a:t>
            </a:r>
            <a:endParaRPr lang="el-GR" sz="9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Στρογγυλεμένο ορθογώνιο 8"/>
          <p:cNvSpPr/>
          <p:nvPr/>
        </p:nvSpPr>
        <p:spPr>
          <a:xfrm>
            <a:off x="8059782" y="5597602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ΑΦΗ</a:t>
            </a:r>
            <a:endParaRPr lang="el-GR" sz="900" b="1" dirty="0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8029300" y="4607169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ΑΚΟΗ</a:t>
            </a:r>
            <a:endParaRPr lang="el-GR" sz="900" b="1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8029300" y="3581903"/>
            <a:ext cx="816931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ΟΣΦΡΗΣΗ</a:t>
            </a:r>
            <a:endParaRPr lang="el-GR" sz="900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7977051" y="2501704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ΓΕΥΣΗ</a:t>
            </a:r>
            <a:endParaRPr lang="el-GR" sz="900" b="1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059783" y="1463040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ΟΡΑΣΗ</a:t>
            </a:r>
            <a:endParaRPr lang="el-GR" sz="900" b="1" dirty="0"/>
          </a:p>
        </p:txBody>
      </p:sp>
      <p:sp>
        <p:nvSpPr>
          <p:cNvPr id="143" name="Google Shape;143;p19">
            <a:hlinkClick r:id="rId4" action="ppaction://hlinksldjump"/>
          </p:cNvPr>
          <p:cNvSpPr/>
          <p:nvPr/>
        </p:nvSpPr>
        <p:spPr>
          <a:xfrm>
            <a:off x="140677" y="5753686"/>
            <a:ext cx="1026941" cy="1104314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9">
            <a:hlinkClick r:id="rId5" action="ppaction://hlinksldjump"/>
          </p:cNvPr>
          <p:cNvSpPr/>
          <p:nvPr/>
        </p:nvSpPr>
        <p:spPr>
          <a:xfrm>
            <a:off x="7104184" y="2248486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9">
            <a:hlinkClick r:id="rId5" action="ppaction://hlinksldjump"/>
          </p:cNvPr>
          <p:cNvSpPr/>
          <p:nvPr/>
        </p:nvSpPr>
        <p:spPr>
          <a:xfrm>
            <a:off x="7104184" y="1162929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9">
            <a:hlinkClick r:id="rId5" action="ppaction://hlinksldjump"/>
          </p:cNvPr>
          <p:cNvSpPr/>
          <p:nvPr/>
        </p:nvSpPr>
        <p:spPr>
          <a:xfrm>
            <a:off x="7104183" y="3301219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9">
            <a:hlinkClick r:id="rId6" action="ppaction://hlinksldjump"/>
          </p:cNvPr>
          <p:cNvSpPr/>
          <p:nvPr/>
        </p:nvSpPr>
        <p:spPr>
          <a:xfrm>
            <a:off x="7104182" y="4353952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>
            <a:hlinkClick r:id="rId5" action="ppaction://hlinksldjump"/>
          </p:cNvPr>
          <p:cNvSpPr/>
          <p:nvPr/>
        </p:nvSpPr>
        <p:spPr>
          <a:xfrm>
            <a:off x="7104181" y="5433646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001356" y="209004"/>
            <a:ext cx="1875358" cy="986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Πάτησε το κουμπί που δείχνει την σωστή αίσθηση.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2" name="Έλλειψη 1"/>
          <p:cNvSpPr/>
          <p:nvPr/>
        </p:nvSpPr>
        <p:spPr>
          <a:xfrm>
            <a:off x="261256" y="6166924"/>
            <a:ext cx="864157" cy="2778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ΑΡΧΗ</a:t>
            </a:r>
            <a:endParaRPr lang="el-GR" sz="9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306286" y="5433646"/>
            <a:ext cx="5421085" cy="122841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Τα βατραχάκια στη λιμνούλα κάνουν θόρυβο.</a:t>
            </a:r>
          </a:p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Ποια αίσθηση θα χρησιμοποιήσεις για να τα ακούσεις</a:t>
            </a:r>
            <a:r>
              <a:rPr lang="en-US" b="1" dirty="0" smtClean="0"/>
              <a:t>;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Στρογγυλεμένο ορθογώνιο 12"/>
          <p:cNvSpPr/>
          <p:nvPr/>
        </p:nvSpPr>
        <p:spPr>
          <a:xfrm>
            <a:off x="8059782" y="5597602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ΑΦΗ</a:t>
            </a:r>
            <a:endParaRPr lang="el-GR" sz="900" b="1" dirty="0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8029300" y="4607169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ΑΚΟΗ</a:t>
            </a:r>
            <a:endParaRPr lang="el-GR" sz="900" b="1" dirty="0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029300" y="3581903"/>
            <a:ext cx="816931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ΟΣΦΡΗΣΗ</a:t>
            </a:r>
            <a:endParaRPr lang="el-GR" sz="900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7977051" y="2501704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ΓΕΥΣΗ</a:t>
            </a:r>
            <a:endParaRPr lang="el-GR" sz="900" b="1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059783" y="1463040"/>
            <a:ext cx="627017" cy="3657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ΟΡΑΣΗ</a:t>
            </a:r>
            <a:endParaRPr lang="el-GR" sz="900" b="1" dirty="0"/>
          </a:p>
        </p:txBody>
      </p:sp>
      <p:pic>
        <p:nvPicPr>
          <p:cNvPr id="154" name="Google Shape;154;p20" descr="A picture containing shirt, umbrell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79" y="-1422307"/>
            <a:ext cx="576908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>
            <a:hlinkClick r:id="rId5" action="ppaction://hlinksldjump"/>
          </p:cNvPr>
          <p:cNvSpPr/>
          <p:nvPr/>
        </p:nvSpPr>
        <p:spPr>
          <a:xfrm>
            <a:off x="7104184" y="2248486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>
            <a:hlinkClick r:id="rId6" action="ppaction://hlinksldjump"/>
          </p:cNvPr>
          <p:cNvSpPr/>
          <p:nvPr/>
        </p:nvSpPr>
        <p:spPr>
          <a:xfrm>
            <a:off x="7104183" y="1191065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0">
            <a:hlinkClick r:id="rId6" action="ppaction://hlinksldjump"/>
          </p:cNvPr>
          <p:cNvSpPr/>
          <p:nvPr/>
        </p:nvSpPr>
        <p:spPr>
          <a:xfrm>
            <a:off x="7104182" y="3305907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0">
            <a:hlinkClick r:id="rId6" action="ppaction://hlinksldjump"/>
          </p:cNvPr>
          <p:cNvSpPr/>
          <p:nvPr/>
        </p:nvSpPr>
        <p:spPr>
          <a:xfrm>
            <a:off x="7104182" y="4363328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0">
            <a:hlinkClick r:id="rId6" action="ppaction://hlinksldjump"/>
          </p:cNvPr>
          <p:cNvSpPr/>
          <p:nvPr/>
        </p:nvSpPr>
        <p:spPr>
          <a:xfrm>
            <a:off x="7104182" y="5420749"/>
            <a:ext cx="1772529" cy="87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>
            <a:hlinkClick r:id="rId7" action="ppaction://hlinksldjump"/>
          </p:cNvPr>
          <p:cNvSpPr/>
          <p:nvPr/>
        </p:nvSpPr>
        <p:spPr>
          <a:xfrm>
            <a:off x="112542" y="5856847"/>
            <a:ext cx="1167618" cy="881578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001356" y="209004"/>
            <a:ext cx="1875358" cy="986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Πάτησε το κουμπί που δείχνει την σωστή αίσθηση.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-1" y="-6533"/>
            <a:ext cx="1125415" cy="431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 smtClean="0"/>
              <a:t>1</a:t>
            </a:r>
            <a:r>
              <a:rPr lang="el-GR" sz="900" baseline="30000" dirty="0" smtClean="0"/>
              <a:t>Ο</a:t>
            </a:r>
            <a:r>
              <a:rPr lang="el-GR" sz="900" dirty="0" smtClean="0"/>
              <a:t> ΝΗΠ/ΓΕΙΟ ΒΡΑΧΝΑΙΙΚΩΝ</a:t>
            </a:r>
            <a:endParaRPr lang="el-GR" sz="900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200107" y="5567791"/>
            <a:ext cx="5904077" cy="118905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Τα κέικ  στο ζαχαροπλαστείο είναι πολύ γλυκά.</a:t>
            </a:r>
          </a:p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Ποια αίσθηση θα χρησιμοποιήσεις  για να τα δοκιμάσεις</a:t>
            </a: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endParaRPr lang="el-GR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287383" y="6162319"/>
            <a:ext cx="809896" cy="2907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ΑΡΧΗ</a:t>
            </a:r>
            <a:endParaRPr lang="el-GR" sz="9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265276" y="6143059"/>
            <a:ext cx="749607" cy="27633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b="1" dirty="0" smtClean="0"/>
              <a:t>ΑΡΧΗ</a:t>
            </a:r>
            <a:endParaRPr lang="el-GR" sz="900" b="1" dirty="0"/>
          </a:p>
        </p:txBody>
      </p:sp>
      <p:sp>
        <p:nvSpPr>
          <p:cNvPr id="165" name="Google Shape;165;p21">
            <a:hlinkClick r:id="rId4" action="ppaction://hlinksldjump"/>
          </p:cNvPr>
          <p:cNvSpPr/>
          <p:nvPr/>
        </p:nvSpPr>
        <p:spPr>
          <a:xfrm>
            <a:off x="112542" y="5809957"/>
            <a:ext cx="1055076" cy="94253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66651" y="3683726"/>
            <a:ext cx="7432766" cy="21262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940786" y="3844498"/>
            <a:ext cx="32624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ΣΩΣΤΑ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ΜΠΡΑΒΟ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5 Senses">
      <a:dk1>
        <a:srgbClr val="000000"/>
      </a:dk1>
      <a:lt1>
        <a:srgbClr val="FFFFFF"/>
      </a:lt1>
      <a:dk2>
        <a:srgbClr val="FCEDD0"/>
      </a:dk2>
      <a:lt2>
        <a:srgbClr val="EEECE1"/>
      </a:lt2>
      <a:accent1>
        <a:srgbClr val="28C4DE"/>
      </a:accent1>
      <a:accent2>
        <a:srgbClr val="C11A1B"/>
      </a:accent2>
      <a:accent3>
        <a:srgbClr val="DD742C"/>
      </a:accent3>
      <a:accent4>
        <a:srgbClr val="804424"/>
      </a:accent4>
      <a:accent5>
        <a:srgbClr val="49BDC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754</Words>
  <Application>Microsoft Office PowerPoint</Application>
  <PresentationFormat>Προβολή στην οθόνη (4:3)</PresentationFormat>
  <Paragraphs>164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Calibri</vt:lpstr>
      <vt:lpstr>Segoe Script</vt:lpstr>
      <vt:lpstr>Comic Sans MS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NTANH ΚΑΡΡΑ</dc:creator>
  <cp:lastModifiedBy>NTANH ΚΑΡΡΑ</cp:lastModifiedBy>
  <cp:revision>53</cp:revision>
  <dcterms:modified xsi:type="dcterms:W3CDTF">2020-11-24T18:25:18Z</dcterms:modified>
</cp:coreProperties>
</file>