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6" r:id="rId8"/>
    <p:sldId id="262" r:id="rId9"/>
    <p:sldId id="263" r:id="rId10"/>
    <p:sldId id="265" r:id="rId11"/>
    <p:sldId id="267" r:id="rId12"/>
    <p:sldId id="264"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7B2002B-6135-4929-A67B-12E5088936B1}" type="datetimeFigureOut">
              <a:rPr lang="el-GR" smtClean="0"/>
              <a:t>8/6/2020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406708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2002B-6135-4929-A67B-12E5088936B1}" type="datetimeFigureOut">
              <a:rPr lang="el-GR" smtClean="0"/>
              <a:t>8/6/2020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342782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2002B-6135-4929-A67B-12E5088936B1}" type="datetimeFigureOut">
              <a:rPr lang="el-GR" smtClean="0"/>
              <a:t>8/6/2020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55263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7B2002B-6135-4929-A67B-12E5088936B1}" type="datetimeFigureOut">
              <a:rPr lang="el-GR" smtClean="0"/>
              <a:t>8/6/2020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393388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7B2002B-6135-4929-A67B-12E5088936B1}" type="datetimeFigureOut">
              <a:rPr lang="el-GR" smtClean="0"/>
              <a:t>8/6/2020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307093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7B2002B-6135-4929-A67B-12E5088936B1}" type="datetimeFigureOut">
              <a:rPr lang="el-GR" smtClean="0"/>
              <a:t>8/6/2020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111762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7B2002B-6135-4929-A67B-12E5088936B1}" type="datetimeFigureOut">
              <a:rPr lang="el-GR" smtClean="0"/>
              <a:t>8/6/2020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131521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7B2002B-6135-4929-A67B-12E5088936B1}" type="datetimeFigureOut">
              <a:rPr lang="el-GR" smtClean="0"/>
              <a:t>8/6/2020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186550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7B2002B-6135-4929-A67B-12E5088936B1}" type="datetimeFigureOut">
              <a:rPr lang="el-GR" smtClean="0"/>
              <a:t>8/6/2020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159131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B2002B-6135-4929-A67B-12E5088936B1}" type="datetimeFigureOut">
              <a:rPr lang="el-GR" smtClean="0"/>
              <a:t>8/6/2020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318242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7B2002B-6135-4929-A67B-12E5088936B1}" type="datetimeFigureOut">
              <a:rPr lang="el-GR" smtClean="0"/>
              <a:t>8/6/2020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184C79F-0632-4940-AD62-3C4D9BC77BD2}" type="slidenum">
              <a:rPr lang="el-GR" smtClean="0"/>
              <a:t>‹#›</a:t>
            </a:fld>
            <a:endParaRPr lang="el-GR"/>
          </a:p>
        </p:txBody>
      </p:sp>
    </p:spTree>
    <p:extLst>
      <p:ext uri="{BB962C8B-B14F-4D97-AF65-F5344CB8AC3E}">
        <p14:creationId xmlns:p14="http://schemas.microsoft.com/office/powerpoint/2010/main" val="56560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2002B-6135-4929-A67B-12E5088936B1}" type="datetimeFigureOut">
              <a:rPr lang="el-GR" smtClean="0"/>
              <a:t>8/6/2020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4C79F-0632-4940-AD62-3C4D9BC77BD2}" type="slidenum">
              <a:rPr lang="el-GR" smtClean="0"/>
              <a:t>‹#›</a:t>
            </a:fld>
            <a:endParaRPr lang="el-GR"/>
          </a:p>
        </p:txBody>
      </p:sp>
    </p:spTree>
    <p:extLst>
      <p:ext uri="{BB962C8B-B14F-4D97-AF65-F5344CB8AC3E}">
        <p14:creationId xmlns:p14="http://schemas.microsoft.com/office/powerpoint/2010/main" val="124136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https://safeyoutube.net/w/cyvJ" TargetMode="External"/><Relationship Id="rId7"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slide" Target="slide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learningapps.org/view12903258" TargetMode="External"/><Relationship Id="rId7" Type="http://schemas.openxmlformats.org/officeDocument/2006/relationships/audio" Target="../media/audio3.wav"/><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2.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hyperlink" Target="https://www.liveworksheets.com/ae754949ab" TargetMode="External"/><Relationship Id="rId7" Type="http://schemas.openxmlformats.org/officeDocument/2006/relationships/slide" Target="slid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hyperlink" Target="https://www.liveworksheets.com/ia754491dm"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6.xml"/><Relationship Id="rId3" Type="http://schemas.openxmlformats.org/officeDocument/2006/relationships/slide" Target="slide3.xml"/><Relationship Id="rId7" Type="http://schemas.openxmlformats.org/officeDocument/2006/relationships/image" Target="../media/image5.jpeg"/><Relationship Id="rId12" Type="http://schemas.microsoft.com/office/2007/relationships/hdphoto" Target="../media/hdphoto1.wdp"/><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7.png"/><Relationship Id="rId5" Type="http://schemas.openxmlformats.org/officeDocument/2006/relationships/slide" Target="slide15.xml"/><Relationship Id="rId15" Type="http://schemas.openxmlformats.org/officeDocument/2006/relationships/audio" Target="../media/audio2.wav"/><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14.xml"/><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TANY\Desktop\ΚΑΛΟΚΑΙΡΙ\ψαρια\a03bc109f1a70f78ac6b1e733781a8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1"/>
            <a:ext cx="9144000" cy="6836774"/>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035023" y="776898"/>
            <a:ext cx="5073953" cy="707886"/>
          </a:xfrm>
          <a:prstGeom prst="rect">
            <a:avLst/>
          </a:prstGeom>
          <a:noFill/>
        </p:spPr>
        <p:txBody>
          <a:bodyPr wrap="none" lIns="91440" tIns="45720" rIns="91440" bIns="45720">
            <a:spAutoFit/>
          </a:bodyPr>
          <a:lstStyle/>
          <a:p>
            <a:pPr algn="ctr"/>
            <a:r>
              <a:rPr lang="el-GR"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ΤΑ ΖΩΑ ΤΗΣ ΘΑΛΑΣΣΑΣ</a:t>
            </a:r>
            <a:endParaRPr lang="el-G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Ορθογώνιο 9"/>
          <p:cNvSpPr/>
          <p:nvPr/>
        </p:nvSpPr>
        <p:spPr>
          <a:xfrm>
            <a:off x="2811582" y="5085184"/>
            <a:ext cx="3520836" cy="400110"/>
          </a:xfrm>
          <a:prstGeom prst="rect">
            <a:avLst/>
          </a:prstGeom>
          <a:noFill/>
        </p:spPr>
        <p:txBody>
          <a:bodyPr wrap="none" lIns="91440" tIns="45720" rIns="91440" bIns="45720">
            <a:spAutoFit/>
          </a:bodyPr>
          <a:lstStyle/>
          <a:p>
            <a:pPr algn="ctr"/>
            <a:r>
              <a:rPr lang="el-G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l-GR" sz="2000" b="1" cap="all" spc="0"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ο</a:t>
            </a:r>
            <a:r>
              <a:rPr lang="el-G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νηπιαγωγειο</a:t>
            </a:r>
            <a:r>
              <a:rPr lang="el-G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2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βραχναιϊκων</a:t>
            </a:r>
            <a:endParaRPr lang="el-G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Κουμπί ενέργειας: Κεντρική σελίδα 10">
            <a:hlinkClick r:id="rId3" action="ppaction://hlinksldjump" highlightClick="1">
              <a:snd r:embed="rId4" name="bomb.wav"/>
            </a:hlinkClick>
          </p:cNvPr>
          <p:cNvSpPr/>
          <p:nvPr/>
        </p:nvSpPr>
        <p:spPr>
          <a:xfrm>
            <a:off x="3923928" y="3059583"/>
            <a:ext cx="1296144" cy="1224136"/>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400" b="1" dirty="0" smtClean="0">
                <a:solidFill>
                  <a:srgbClr val="002060"/>
                </a:solidFill>
              </a:rPr>
              <a:t>ΞΕΚΙΝΑ</a:t>
            </a:r>
            <a:endParaRPr lang="el-GR" sz="2400" b="1" dirty="0">
              <a:solidFill>
                <a:srgbClr val="002060"/>
              </a:solidFill>
            </a:endParaRPr>
          </a:p>
        </p:txBody>
      </p:sp>
    </p:spTree>
    <p:extLst>
      <p:ext uri="{BB962C8B-B14F-4D97-AF65-F5344CB8AC3E}">
        <p14:creationId xmlns:p14="http://schemas.microsoft.com/office/powerpoint/2010/main" val="135924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251156" cy="6858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06169"/>
            <a:ext cx="7128791" cy="578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1493230" y="244504"/>
            <a:ext cx="6264696" cy="369332"/>
          </a:xfrm>
          <a:prstGeom prst="rect">
            <a:avLst/>
          </a:prstGeom>
        </p:spPr>
        <p:txBody>
          <a:bodyPr wrap="square">
            <a:spAutoFit/>
          </a:bodyPr>
          <a:lstStyle/>
          <a:p>
            <a:r>
              <a:rPr lang="en-US" dirty="0" smtClean="0"/>
              <a:t>still-life-fish-with-red-bowl-1924-artist-</a:t>
            </a:r>
            <a:r>
              <a:rPr lang="el-GR" dirty="0" smtClean="0"/>
              <a:t>ΣΑΛΒΑΝΤΟΡ ΝΤΑΛΙ</a:t>
            </a:r>
            <a:endParaRPr lang="el-GR" dirty="0"/>
          </a:p>
        </p:txBody>
      </p:sp>
      <p:sp>
        <p:nvSpPr>
          <p:cNvPr id="2" name="Κουμπί ενέργειας: Εμπρός ή Επόμενο 1">
            <a:hlinkClick r:id="" action="ppaction://hlinkshowjump?jump=nextslide" highlightClick="1">
              <a:snd r:embed="rId4" name="wind.wav"/>
            </a:hlinkClick>
          </p:cNvPr>
          <p:cNvSpPr/>
          <p:nvPr/>
        </p:nvSpPr>
        <p:spPr>
          <a:xfrm>
            <a:off x="8100391" y="5805264"/>
            <a:ext cx="1043609" cy="681540"/>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637641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522451"/>
            <a:ext cx="5558031" cy="5813097"/>
          </a:xfrm>
          <a:prstGeom prst="rect">
            <a:avLst/>
          </a:prstGeom>
        </p:spPr>
      </p:pic>
      <p:sp>
        <p:nvSpPr>
          <p:cNvPr id="8" name="Ορθογώνιο 7"/>
          <p:cNvSpPr/>
          <p:nvPr/>
        </p:nvSpPr>
        <p:spPr>
          <a:xfrm>
            <a:off x="2611529" y="107340"/>
            <a:ext cx="3286284" cy="369332"/>
          </a:xfrm>
          <a:prstGeom prst="rect">
            <a:avLst/>
          </a:prstGeom>
        </p:spPr>
        <p:txBody>
          <a:bodyPr wrap="none">
            <a:spAutoFit/>
          </a:bodyPr>
          <a:lstStyle/>
          <a:p>
            <a:r>
              <a:rPr lang="en-US" dirty="0" smtClean="0"/>
              <a:t>goldfish-1911-artist-</a:t>
            </a:r>
            <a:r>
              <a:rPr lang="el-GR" dirty="0" smtClean="0"/>
              <a:t>ΧΕΝΡΙ ΜΑΤΙΣ</a:t>
            </a:r>
            <a:endParaRPr lang="el-GR" dirty="0"/>
          </a:p>
        </p:txBody>
      </p:sp>
      <p:sp>
        <p:nvSpPr>
          <p:cNvPr id="4" name="Κουμπί ενέργειας: Εμπρός ή Επόμενο 3">
            <a:hlinkClick r:id="" action="ppaction://hlinkshowjump?jump=nextslide" highlightClick="1">
              <a:snd r:embed="rId4" name="wind.wav"/>
            </a:hlinkClick>
          </p:cNvPr>
          <p:cNvSpPr/>
          <p:nvPr/>
        </p:nvSpPr>
        <p:spPr>
          <a:xfrm>
            <a:off x="7596336" y="5949280"/>
            <a:ext cx="1008112" cy="648072"/>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069342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29255"/>
            <a:ext cx="9251156" cy="6858000"/>
          </a:xfrm>
          <a:prstGeom prst="rect">
            <a:avLst/>
          </a:prstGeom>
        </p:spPr>
      </p:pic>
      <p:sp>
        <p:nvSpPr>
          <p:cNvPr id="2" name="Ορθογώνιο 1"/>
          <p:cNvSpPr/>
          <p:nvPr/>
        </p:nvSpPr>
        <p:spPr>
          <a:xfrm>
            <a:off x="3229850" y="61362"/>
            <a:ext cx="1283493" cy="369332"/>
          </a:xfrm>
          <a:prstGeom prst="rect">
            <a:avLst/>
          </a:prstGeom>
        </p:spPr>
        <p:txBody>
          <a:bodyPr wrap="none">
            <a:spAutoFit/>
          </a:bodyPr>
          <a:lstStyle/>
          <a:p>
            <a:r>
              <a:rPr lang="el-GR" dirty="0" smtClean="0"/>
              <a:t>ΑΝΡΙ ΜΑΤΙΣ</a:t>
            </a:r>
            <a:endParaRPr lang="el-GR"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601" y="641473"/>
            <a:ext cx="2791024" cy="365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156859" y="4293096"/>
            <a:ext cx="8712968" cy="2031325"/>
          </a:xfrm>
          <a:prstGeom prst="rect">
            <a:avLst/>
          </a:prstGeom>
        </p:spPr>
        <p:txBody>
          <a:bodyPr wrap="square">
            <a:spAutoFit/>
          </a:bodyPr>
          <a:lstStyle/>
          <a:p>
            <a:r>
              <a:rPr lang="el-GR" dirty="0"/>
              <a:t>Ο </a:t>
            </a:r>
            <a:r>
              <a:rPr lang="el-GR" dirty="0" err="1"/>
              <a:t>Ανρί</a:t>
            </a:r>
            <a:r>
              <a:rPr lang="el-GR" dirty="0"/>
              <a:t> </a:t>
            </a:r>
            <a:r>
              <a:rPr lang="el-GR" dirty="0" err="1"/>
              <a:t>Ματίς</a:t>
            </a:r>
            <a:r>
              <a:rPr lang="el-GR" dirty="0"/>
              <a:t> (πλήρες όνομα </a:t>
            </a:r>
            <a:r>
              <a:rPr lang="el-GR" dirty="0" err="1"/>
              <a:t>Henri</a:t>
            </a:r>
            <a:r>
              <a:rPr lang="el-GR" dirty="0"/>
              <a:t> </a:t>
            </a:r>
            <a:r>
              <a:rPr lang="el-GR" dirty="0" err="1"/>
              <a:t>Émile</a:t>
            </a:r>
            <a:r>
              <a:rPr lang="el-GR" dirty="0"/>
              <a:t> </a:t>
            </a:r>
            <a:r>
              <a:rPr lang="el-GR" dirty="0" err="1"/>
              <a:t>Benoît</a:t>
            </a:r>
            <a:r>
              <a:rPr lang="el-GR" dirty="0"/>
              <a:t> </a:t>
            </a:r>
            <a:r>
              <a:rPr lang="el-GR" dirty="0" err="1"/>
              <a:t>Matisse</a:t>
            </a:r>
            <a:r>
              <a:rPr lang="el-GR" dirty="0"/>
              <a:t>, 31 Δεκεμβρίου 1869 – 3 Νοεμβρίου 1954) ήταν ένας από τους σημαντικότερους Γάλλους ζωγράφους του 20ου αιώνα. Θεωρείται ιδρυτής του καλλιτεχνικού κινήματος του </a:t>
            </a:r>
            <a:r>
              <a:rPr lang="el-GR" dirty="0" err="1"/>
              <a:t>φωβισμού</a:t>
            </a:r>
            <a:r>
              <a:rPr lang="el-GR" dirty="0"/>
              <a:t> καθώς και μία από τις σημαντικότερες μορφές της μοντέρνας τέχνης</a:t>
            </a:r>
            <a:r>
              <a:rPr lang="el-GR" dirty="0" smtClean="0"/>
              <a:t>.</a:t>
            </a:r>
          </a:p>
          <a:p>
            <a:r>
              <a:rPr lang="el-GR" dirty="0"/>
              <a:t>Ο </a:t>
            </a:r>
            <a:r>
              <a:rPr lang="el-GR" dirty="0" err="1"/>
              <a:t>Ματίς</a:t>
            </a:r>
            <a:r>
              <a:rPr lang="el-GR" dirty="0"/>
              <a:t> συνδέθηκε φιλικά με τον Πάμπλο Πικάσο αν και μεταξύ τους υπήρχε πάντα και το στοιχείο του ανταγωνισμού</a:t>
            </a:r>
            <a:r>
              <a:rPr lang="el-GR" dirty="0" smtClean="0"/>
              <a:t>.</a:t>
            </a:r>
          </a:p>
          <a:p>
            <a:endParaRPr lang="el-GR" dirty="0"/>
          </a:p>
        </p:txBody>
      </p:sp>
      <p:sp>
        <p:nvSpPr>
          <p:cNvPr id="3" name="Κουμπί ενέργειας: Προσαρμογή 2">
            <a:hlinkClick r:id="rId4" action="ppaction://hlinksldjump" highlightClick="1">
              <a:snd r:embed="rId5" name="wind.wav"/>
            </a:hlinkClick>
          </p:cNvPr>
          <p:cNvSpPr/>
          <p:nvPr/>
        </p:nvSpPr>
        <p:spPr>
          <a:xfrm>
            <a:off x="7524328" y="5949280"/>
            <a:ext cx="1008112" cy="720080"/>
          </a:xfrm>
          <a:prstGeom prst="actionButtonBlan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t>ΑΡΧΗ</a:t>
            </a:r>
            <a:endParaRPr lang="el-GR" dirty="0"/>
          </a:p>
        </p:txBody>
      </p:sp>
    </p:spTree>
    <p:extLst>
      <p:ext uri="{BB962C8B-B14F-4D97-AF65-F5344CB8AC3E}">
        <p14:creationId xmlns:p14="http://schemas.microsoft.com/office/powerpoint/2010/main" val="1401100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6885383"/>
          </a:xfrm>
          <a:prstGeom prst="rect">
            <a:avLst/>
          </a:prstGeom>
        </p:spPr>
      </p:pic>
      <p:sp>
        <p:nvSpPr>
          <p:cNvPr id="3" name="Ορθογώνιο 2"/>
          <p:cNvSpPr/>
          <p:nvPr/>
        </p:nvSpPr>
        <p:spPr>
          <a:xfrm>
            <a:off x="2843808" y="17658"/>
            <a:ext cx="2316468" cy="646331"/>
          </a:xfrm>
          <a:prstGeom prst="rect">
            <a:avLst/>
          </a:prstGeom>
          <a:noFill/>
        </p:spPr>
        <p:txBody>
          <a:bodyPr wrap="none" lIns="91440" tIns="45720" rIns="91440" bIns="45720">
            <a:spAutoFit/>
          </a:bodyPr>
          <a:lstStyle/>
          <a:p>
            <a:pPr algn="ctr"/>
            <a:r>
              <a:rPr lang="el-G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ΠΑΡΑΜΥΘΙ</a:t>
            </a:r>
            <a:endParaRPr lang="el-G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2143705" y="3969930"/>
            <a:ext cx="4320480" cy="646331"/>
          </a:xfrm>
          <a:prstGeom prst="rect">
            <a:avLst/>
          </a:prstGeom>
          <a:noFill/>
        </p:spPr>
        <p:txBody>
          <a:bodyPr wrap="square" rtlCol="0">
            <a:spAutoFit/>
          </a:bodyPr>
          <a:lstStyle/>
          <a:p>
            <a:r>
              <a:rPr lang="en-US" dirty="0">
                <a:hlinkClick r:id="rId3"/>
              </a:rPr>
              <a:t>https://</a:t>
            </a:r>
            <a:r>
              <a:rPr lang="en-US" dirty="0" smtClean="0">
                <a:hlinkClick r:id="rId3"/>
              </a:rPr>
              <a:t>safeYouTube.net/w/cyvJ</a:t>
            </a:r>
            <a:endParaRPr lang="en-US" dirty="0" smtClean="0"/>
          </a:p>
          <a:p>
            <a:endParaRPr lang="el-GR" dirty="0"/>
          </a:p>
        </p:txBody>
      </p:sp>
      <p:pic>
        <p:nvPicPr>
          <p:cNvPr id="1026" name="Picture 2" descr="C:\Users\NTANY\Desktop\Screenshot 2020-06-03 20.53.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056" y="1628800"/>
            <a:ext cx="3597327" cy="2172643"/>
          </a:xfrm>
          <a:prstGeom prst="rect">
            <a:avLst/>
          </a:prstGeom>
          <a:ln w="381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9046" y="4497667"/>
            <a:ext cx="6825908" cy="369332"/>
          </a:xfrm>
          <a:prstGeom prst="rect">
            <a:avLst/>
          </a:prstGeom>
          <a:noFill/>
        </p:spPr>
        <p:txBody>
          <a:bodyPr wrap="none" rtlCol="0">
            <a:spAutoFit/>
          </a:bodyPr>
          <a:lstStyle/>
          <a:p>
            <a:r>
              <a:rPr lang="el-GR" b="1" dirty="0" smtClean="0">
                <a:latin typeface="Segoe Script" panose="020B0504020000000003" pitchFamily="34" charset="0"/>
              </a:rPr>
              <a:t>ΈΝΑ ΠΑΡΑΜΥΘΙ ΓΙΑ ΝΑ ΤΟ ΔΙΑΒΑΣΟΥΝ ΟΙ ΓΟΝΕΙΣ</a:t>
            </a:r>
            <a:endParaRPr lang="el-GR" b="1" dirty="0">
              <a:latin typeface="Segoe Script" panose="020B0504020000000003" pitchFamily="34" charset="0"/>
            </a:endParaRPr>
          </a:p>
        </p:txBody>
      </p:sp>
      <p:sp>
        <p:nvSpPr>
          <p:cNvPr id="6" name="Κουμπί ενέργειας: Προσαρμογή 5">
            <a:hlinkClick r:id="rId5" action="ppaction://hlinksldjump" highlightClick="1">
              <a:snd r:embed="rId6" name="wind.wav"/>
            </a:hlinkClick>
          </p:cNvPr>
          <p:cNvSpPr/>
          <p:nvPr/>
        </p:nvSpPr>
        <p:spPr>
          <a:xfrm>
            <a:off x="7884368" y="6021288"/>
            <a:ext cx="936104" cy="648072"/>
          </a:xfrm>
          <a:prstGeom prst="actionButtonBlan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ΑΡΧΗ</a:t>
            </a:r>
            <a:endParaRPr lang="el-GR" dirty="0"/>
          </a:p>
        </p:txBody>
      </p:sp>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2532" y="1044203"/>
            <a:ext cx="3341836" cy="3341836"/>
          </a:xfrm>
          <a:prstGeom prst="rect">
            <a:avLst/>
          </a:prstGeom>
        </p:spPr>
      </p:pic>
    </p:spTree>
    <p:extLst>
      <p:ext uri="{BB962C8B-B14F-4D97-AF65-F5344CB8AC3E}">
        <p14:creationId xmlns:p14="http://schemas.microsoft.com/office/powerpoint/2010/main" val="248725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23" y="26447"/>
            <a:ext cx="9139717" cy="6965256"/>
          </a:xfrm>
          <a:prstGeom prst="rect">
            <a:avLst/>
          </a:prstGeom>
        </p:spPr>
      </p:pic>
      <p:sp>
        <p:nvSpPr>
          <p:cNvPr id="2" name="Ορθογώνιο 1"/>
          <p:cNvSpPr/>
          <p:nvPr/>
        </p:nvSpPr>
        <p:spPr>
          <a:xfrm>
            <a:off x="1763688" y="5157192"/>
            <a:ext cx="5094312" cy="646331"/>
          </a:xfrm>
          <a:prstGeom prst="rect">
            <a:avLst/>
          </a:prstGeom>
        </p:spPr>
        <p:txBody>
          <a:bodyPr wrap="square">
            <a:spAutoFit/>
          </a:bodyPr>
          <a:lstStyle/>
          <a:p>
            <a:r>
              <a:rPr lang="en-US" dirty="0" smtClean="0">
                <a:hlinkClick r:id="rId3"/>
              </a:rPr>
              <a:t>https</a:t>
            </a:r>
            <a:r>
              <a:rPr lang="en-US" dirty="0">
                <a:hlinkClick r:id="rId3"/>
              </a:rPr>
              <a:t>://</a:t>
            </a:r>
            <a:r>
              <a:rPr lang="en-US" dirty="0" smtClean="0">
                <a:hlinkClick r:id="rId3"/>
              </a:rPr>
              <a:t>learningapps.org/view12903258</a:t>
            </a:r>
            <a:endParaRPr lang="el-GR" dirty="0" smtClean="0"/>
          </a:p>
          <a:p>
            <a:endParaRPr lang="el-GR" dirty="0"/>
          </a:p>
        </p:txBody>
      </p:sp>
      <p:pic>
        <p:nvPicPr>
          <p:cNvPr id="3" name="Εικόνα 2"/>
          <p:cNvPicPr>
            <a:picLocks noChangeAspect="1"/>
          </p:cNvPicPr>
          <p:nvPr/>
        </p:nvPicPr>
        <p:blipFill>
          <a:blip r:embed="rId4">
            <a:clrChange>
              <a:clrFrom>
                <a:srgbClr val="78B1C5"/>
              </a:clrFrom>
              <a:clrTo>
                <a:srgbClr val="78B1C5">
                  <a:alpha val="0"/>
                </a:srgbClr>
              </a:clrTo>
            </a:clrChange>
            <a:extLst>
              <a:ext uri="{BEBA8EAE-BF5A-486C-A8C5-ECC9F3942E4B}">
                <a14:imgProps xmlns:a14="http://schemas.microsoft.com/office/drawing/2010/main">
                  <a14:imgLayer r:embed="rId5">
                    <a14:imgEffect>
                      <a14:backgroundRemoval t="9639" b="89157" l="6842" r="95263"/>
                    </a14:imgEffect>
                  </a14:imgLayer>
                </a14:imgProps>
              </a:ext>
              <a:ext uri="{28A0092B-C50C-407E-A947-70E740481C1C}">
                <a14:useLocalDpi xmlns:a14="http://schemas.microsoft.com/office/drawing/2010/main" val="0"/>
              </a:ext>
            </a:extLst>
          </a:blip>
          <a:stretch>
            <a:fillRect/>
          </a:stretch>
        </p:blipFill>
        <p:spPr>
          <a:xfrm>
            <a:off x="1783706" y="980728"/>
            <a:ext cx="4302188" cy="3758753"/>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2586514" y="3769572"/>
            <a:ext cx="2696572" cy="369332"/>
          </a:xfrm>
          <a:prstGeom prst="rect">
            <a:avLst/>
          </a:prstGeom>
          <a:noFill/>
        </p:spPr>
        <p:txBody>
          <a:bodyPr wrap="none" rtlCol="0">
            <a:spAutoFit/>
          </a:bodyPr>
          <a:lstStyle/>
          <a:p>
            <a:r>
              <a:rPr lang="el-GR" b="1" dirty="0" smtClean="0">
                <a:latin typeface="Comic Sans MS" panose="030F0702030302020204" pitchFamily="66" charset="0"/>
              </a:rPr>
              <a:t>ΠΑΙΧΝΙΔΙ ΜΝΗΜΗΣ</a:t>
            </a:r>
            <a:endParaRPr lang="el-GR" b="1" dirty="0">
              <a:latin typeface="Comic Sans MS" panose="030F0702030302020204" pitchFamily="66" charset="0"/>
            </a:endParaRPr>
          </a:p>
        </p:txBody>
      </p:sp>
      <p:sp>
        <p:nvSpPr>
          <p:cNvPr id="6" name="Κουμπί ενέργειας: Προσαρμογή 5">
            <a:hlinkClick r:id="rId6" action="ppaction://hlinksldjump" highlightClick="1">
              <a:snd r:embed="rId7" name="wind.wav"/>
            </a:hlinkClick>
          </p:cNvPr>
          <p:cNvSpPr/>
          <p:nvPr/>
        </p:nvSpPr>
        <p:spPr>
          <a:xfrm>
            <a:off x="6858000" y="5589240"/>
            <a:ext cx="1026368" cy="792088"/>
          </a:xfrm>
          <a:prstGeom prst="actionButtonBlan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t>ΑΡΧΗ</a:t>
            </a:r>
            <a:endParaRPr lang="el-GR" dirty="0"/>
          </a:p>
        </p:txBody>
      </p:sp>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143" y="836712"/>
            <a:ext cx="4301001" cy="4301001"/>
          </a:xfrm>
          <a:prstGeom prst="rect">
            <a:avLst/>
          </a:prstGeom>
        </p:spPr>
      </p:pic>
    </p:spTree>
    <p:extLst>
      <p:ext uri="{BB962C8B-B14F-4D97-AF65-F5344CB8AC3E}">
        <p14:creationId xmlns:p14="http://schemas.microsoft.com/office/powerpoint/2010/main" val="224209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231"/>
            <a:ext cx="9144000" cy="6783396"/>
          </a:xfrm>
          <a:prstGeom prst="rect">
            <a:avLst/>
          </a:prstGeom>
        </p:spPr>
      </p:pic>
      <p:sp>
        <p:nvSpPr>
          <p:cNvPr id="2" name="Ορθογώνιο 1"/>
          <p:cNvSpPr/>
          <p:nvPr/>
        </p:nvSpPr>
        <p:spPr>
          <a:xfrm>
            <a:off x="1227942" y="5013176"/>
            <a:ext cx="2750276" cy="923330"/>
          </a:xfrm>
          <a:prstGeom prst="rect">
            <a:avLst/>
          </a:prstGeom>
        </p:spPr>
        <p:txBody>
          <a:bodyPr wrap="square">
            <a:spAutoFit/>
          </a:bodyPr>
          <a:lstStyle/>
          <a:p>
            <a:r>
              <a:rPr lang="en-US" dirty="0">
                <a:hlinkClick r:id="rId3"/>
              </a:rPr>
              <a:t>https://</a:t>
            </a:r>
            <a:r>
              <a:rPr lang="en-US" dirty="0" smtClean="0">
                <a:hlinkClick r:id="rId3"/>
              </a:rPr>
              <a:t>www.liveworksheets.com/ae754949ab</a:t>
            </a:r>
            <a:endParaRPr lang="el-GR" dirty="0" smtClean="0"/>
          </a:p>
          <a:p>
            <a:endParaRPr lang="el-GR" dirty="0"/>
          </a:p>
        </p:txBody>
      </p:sp>
      <p:pic>
        <p:nvPicPr>
          <p:cNvPr id="1026" name="Picture 2" descr="C:\Users\NTANY\Desktop\ΜΑΘ=ΓΛΩΣ.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655849"/>
            <a:ext cx="2952328" cy="40898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076056" y="4867817"/>
            <a:ext cx="3085044" cy="923330"/>
          </a:xfrm>
          <a:prstGeom prst="rect">
            <a:avLst/>
          </a:prstGeom>
        </p:spPr>
        <p:txBody>
          <a:bodyPr wrap="square">
            <a:spAutoFit/>
          </a:bodyPr>
          <a:lstStyle/>
          <a:p>
            <a:r>
              <a:rPr lang="en-US" dirty="0">
                <a:hlinkClick r:id="rId5"/>
              </a:rPr>
              <a:t>https://</a:t>
            </a:r>
            <a:r>
              <a:rPr lang="en-US" dirty="0" smtClean="0">
                <a:hlinkClick r:id="rId5"/>
              </a:rPr>
              <a:t>www.liveworksheets.com/ia754491dm</a:t>
            </a:r>
            <a:endParaRPr lang="el-GR" dirty="0" smtClean="0"/>
          </a:p>
          <a:p>
            <a:endParaRPr lang="el-GR" dirty="0"/>
          </a:p>
        </p:txBody>
      </p:sp>
      <p:pic>
        <p:nvPicPr>
          <p:cNvPr id="4" name="Εικόνα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655849"/>
            <a:ext cx="2808312" cy="40072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3023828" y="5713327"/>
            <a:ext cx="3096344" cy="461665"/>
          </a:xfrm>
          <a:prstGeom prst="rect">
            <a:avLst/>
          </a:prstGeom>
          <a:noFill/>
        </p:spPr>
        <p:txBody>
          <a:bodyPr wrap="square" rtlCol="0">
            <a:spAutoFit/>
          </a:bodyPr>
          <a:lstStyle/>
          <a:p>
            <a:r>
              <a:rPr lang="el-GR" sz="2400" b="1" dirty="0" smtClean="0">
                <a:solidFill>
                  <a:srgbClr val="0070C0"/>
                </a:solidFill>
                <a:latin typeface="Comic Sans MS" panose="030F0702030302020204" pitchFamily="66" charset="0"/>
              </a:rPr>
              <a:t>ΦΥΛΛΑ ΕΡΓΑΣΙΑΣ</a:t>
            </a:r>
            <a:endParaRPr lang="el-GR" sz="2400" b="1" dirty="0">
              <a:solidFill>
                <a:srgbClr val="0070C0"/>
              </a:solidFill>
              <a:latin typeface="Comic Sans MS" panose="030F0702030302020204" pitchFamily="66" charset="0"/>
            </a:endParaRPr>
          </a:p>
        </p:txBody>
      </p:sp>
      <p:sp>
        <p:nvSpPr>
          <p:cNvPr id="5" name="Κουμπί ενέργειας: Προσαρμογή 4">
            <a:hlinkClick r:id="rId7" action="ppaction://hlinksldjump" highlightClick="1">
              <a:snd r:embed="rId8" name="wind.wav"/>
            </a:hlinkClick>
          </p:cNvPr>
          <p:cNvSpPr/>
          <p:nvPr/>
        </p:nvSpPr>
        <p:spPr>
          <a:xfrm>
            <a:off x="7596336" y="6174992"/>
            <a:ext cx="936104" cy="616635"/>
          </a:xfrm>
          <a:prstGeom prst="actionButtonBlan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ΑΡΧΗ</a:t>
            </a:r>
            <a:endParaRPr lang="el-GR" dirty="0"/>
          </a:p>
        </p:txBody>
      </p:sp>
      <p:pic>
        <p:nvPicPr>
          <p:cNvPr id="6" name="Εικόνα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3828" y="1368557"/>
            <a:ext cx="2894062" cy="2908678"/>
          </a:xfrm>
          <a:prstGeom prst="rect">
            <a:avLst/>
          </a:prstGeom>
        </p:spPr>
      </p:pic>
    </p:spTree>
    <p:extLst>
      <p:ext uri="{BB962C8B-B14F-4D97-AF65-F5344CB8AC3E}">
        <p14:creationId xmlns:p14="http://schemas.microsoft.com/office/powerpoint/2010/main" val="2327673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3" name="Επεξήγηση με σύννεφο 2">
            <a:hlinkClick r:id="rId3" action="ppaction://hlinksldjump"/>
          </p:cNvPr>
          <p:cNvSpPr/>
          <p:nvPr/>
        </p:nvSpPr>
        <p:spPr>
          <a:xfrm>
            <a:off x="611560" y="260648"/>
            <a:ext cx="3168352" cy="1008112"/>
          </a:xfrm>
          <a:prstGeom prst="cloudCallout">
            <a:avLst>
              <a:gd name="adj1" fmla="val -35263"/>
              <a:gd name="adj2" fmla="val 12248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b="1" dirty="0" smtClean="0">
                <a:solidFill>
                  <a:srgbClr val="00B050"/>
                </a:solidFill>
                <a:latin typeface="Comic Sans MS" panose="030F0702030302020204" pitchFamily="66" charset="0"/>
              </a:rPr>
              <a:t>ΠΛΗΡΟΦΟΡΙΕΣ</a:t>
            </a:r>
            <a:endParaRPr lang="el-GR" b="1" dirty="0">
              <a:solidFill>
                <a:srgbClr val="00B050"/>
              </a:solidFill>
              <a:latin typeface="Comic Sans MS" panose="030F0702030302020204" pitchFamily="66" charset="0"/>
            </a:endParaRPr>
          </a:p>
        </p:txBody>
      </p:sp>
      <p:pic>
        <p:nvPicPr>
          <p:cNvPr id="4" name="Εικόνα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75757"/>
            <a:ext cx="1549152" cy="1114198"/>
          </a:xfrm>
          <a:prstGeom prst="rect">
            <a:avLst/>
          </a:prstGeom>
        </p:spPr>
      </p:pic>
      <p:sp>
        <p:nvSpPr>
          <p:cNvPr id="5" name="Επεξήγηση με σύννεφο 4">
            <a:hlinkClick r:id="rId5" action="ppaction://hlinksldjump"/>
          </p:cNvPr>
          <p:cNvSpPr/>
          <p:nvPr/>
        </p:nvSpPr>
        <p:spPr>
          <a:xfrm>
            <a:off x="1800672" y="1730036"/>
            <a:ext cx="2592288" cy="1202851"/>
          </a:xfrm>
          <a:prstGeom prst="cloudCallout">
            <a:avLst>
              <a:gd name="adj1" fmla="val -47658"/>
              <a:gd name="adj2" fmla="val 11422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b="1" dirty="0" smtClean="0">
                <a:solidFill>
                  <a:schemeClr val="accent4">
                    <a:lumMod val="75000"/>
                  </a:schemeClr>
                </a:solidFill>
              </a:rPr>
              <a:t>ΦΥΛΛΑ ΕΡΓΑΣΙΑΣ</a:t>
            </a:r>
          </a:p>
          <a:p>
            <a:pPr algn="ctr"/>
            <a:r>
              <a:rPr lang="el-GR" b="1" dirty="0" smtClean="0">
                <a:solidFill>
                  <a:schemeClr val="accent4">
                    <a:lumMod val="75000"/>
                  </a:schemeClr>
                </a:solidFill>
              </a:rPr>
              <a:t>(ΜΑΘΗΜΑΤΙΚΑ &amp;ΓΛΩΣΣΑ)</a:t>
            </a:r>
            <a:endParaRPr lang="el-GR" b="1" dirty="0">
              <a:solidFill>
                <a:schemeClr val="accent4">
                  <a:lumMod val="75000"/>
                </a:schemeClr>
              </a:solidFill>
            </a:endParaRPr>
          </a:p>
        </p:txBody>
      </p:sp>
      <p:pic>
        <p:nvPicPr>
          <p:cNvPr id="6" name="Εικόνα 5"/>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0509" y="3285207"/>
            <a:ext cx="1382182" cy="2041376"/>
          </a:xfrm>
          <a:prstGeom prst="rect">
            <a:avLst/>
          </a:prstGeom>
        </p:spPr>
      </p:pic>
      <p:pic>
        <p:nvPicPr>
          <p:cNvPr id="7" name="Εικόνα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3629" y="1551850"/>
            <a:ext cx="1219200" cy="1264920"/>
          </a:xfrm>
          <a:prstGeom prst="rect">
            <a:avLst/>
          </a:prstGeom>
        </p:spPr>
      </p:pic>
      <p:sp>
        <p:nvSpPr>
          <p:cNvPr id="8" name="Επεξήγηση με σύννεφο 7">
            <a:hlinkClick r:id="rId8" action="ppaction://hlinksldjump"/>
          </p:cNvPr>
          <p:cNvSpPr/>
          <p:nvPr/>
        </p:nvSpPr>
        <p:spPr>
          <a:xfrm>
            <a:off x="4096501" y="332656"/>
            <a:ext cx="2160240" cy="864096"/>
          </a:xfrm>
          <a:prstGeom prst="cloudCallout">
            <a:avLst>
              <a:gd name="adj1" fmla="val 43002"/>
              <a:gd name="adj2" fmla="val 13845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b="1" dirty="0" smtClean="0">
                <a:solidFill>
                  <a:srgbClr val="0070C0"/>
                </a:solidFill>
              </a:rPr>
              <a:t>ΠΑΡΑΜΥΘΙ</a:t>
            </a:r>
            <a:endParaRPr lang="el-GR" b="1" dirty="0">
              <a:solidFill>
                <a:srgbClr val="0070C0"/>
              </a:solidFill>
            </a:endParaRPr>
          </a:p>
        </p:txBody>
      </p:sp>
      <p:sp>
        <p:nvSpPr>
          <p:cNvPr id="9" name="Επεξήγηση με σύννεφο 8">
            <a:hlinkClick r:id="rId9" action="ppaction://hlinksldjump"/>
          </p:cNvPr>
          <p:cNvSpPr/>
          <p:nvPr/>
        </p:nvSpPr>
        <p:spPr>
          <a:xfrm>
            <a:off x="4026653" y="2689955"/>
            <a:ext cx="2528361" cy="857644"/>
          </a:xfrm>
          <a:prstGeom prst="cloudCallout">
            <a:avLst>
              <a:gd name="adj1" fmla="val 7332"/>
              <a:gd name="adj2" fmla="val 126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smtClean="0">
                <a:solidFill>
                  <a:srgbClr val="C00000"/>
                </a:solidFill>
                <a:latin typeface="Comic Sans MS" panose="030F0702030302020204" pitchFamily="66" charset="0"/>
              </a:rPr>
              <a:t>ΠΑΙΧΝΙΔΙΑ</a:t>
            </a:r>
            <a:endParaRPr lang="el-GR" b="1" dirty="0">
              <a:solidFill>
                <a:srgbClr val="C00000"/>
              </a:solidFill>
              <a:latin typeface="Comic Sans MS" panose="030F0702030302020204" pitchFamily="66" charset="0"/>
            </a:endParaRPr>
          </a:p>
        </p:txBody>
      </p:sp>
      <p:pic>
        <p:nvPicPr>
          <p:cNvPr id="10" name="Εικόνα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769" y="3904470"/>
            <a:ext cx="1332305" cy="1231870"/>
          </a:xfrm>
          <a:prstGeom prst="rect">
            <a:avLst/>
          </a:prstGeom>
        </p:spPr>
      </p:pic>
      <p:pic>
        <p:nvPicPr>
          <p:cNvPr id="12" name="Εικόνα 1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942" b="84016" l="6823" r="89864"/>
                    </a14:imgEffect>
                  </a14:imgLayer>
                </a14:imgProps>
              </a:ext>
              <a:ext uri="{28A0092B-C50C-407E-A947-70E740481C1C}">
                <a14:useLocalDpi xmlns:a14="http://schemas.microsoft.com/office/drawing/2010/main" val="0"/>
              </a:ext>
            </a:extLst>
          </a:blip>
          <a:stretch>
            <a:fillRect/>
          </a:stretch>
        </p:blipFill>
        <p:spPr>
          <a:xfrm>
            <a:off x="6341473" y="1376896"/>
            <a:ext cx="1956843" cy="1956843"/>
          </a:xfrm>
          <a:prstGeom prst="rect">
            <a:avLst/>
          </a:prstGeom>
        </p:spPr>
      </p:pic>
      <p:sp>
        <p:nvSpPr>
          <p:cNvPr id="11" name="Επεξήγηση με σύννεφο 10">
            <a:hlinkClick r:id="rId13" action="ppaction://hlinksldjump"/>
          </p:cNvPr>
          <p:cNvSpPr/>
          <p:nvPr/>
        </p:nvSpPr>
        <p:spPr>
          <a:xfrm>
            <a:off x="6555014" y="463051"/>
            <a:ext cx="2337466" cy="1152128"/>
          </a:xfrm>
          <a:prstGeom prst="cloudCallout">
            <a:avLst>
              <a:gd name="adj1" fmla="val 14500"/>
              <a:gd name="adj2" fmla="val 15082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t>ΠΙΝΑΚΕΣ ΖΩΓΡΑΦΙΚΗΣ</a:t>
            </a:r>
            <a:endParaRPr lang="el-GR" dirty="0"/>
          </a:p>
        </p:txBody>
      </p:sp>
      <p:pic>
        <p:nvPicPr>
          <p:cNvPr id="13" name="Εικόνα 1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9894" y="2355318"/>
            <a:ext cx="1549152" cy="1549152"/>
          </a:xfrm>
          <a:prstGeom prst="rect">
            <a:avLst/>
          </a:prstGeom>
        </p:spPr>
      </p:pic>
      <p:sp>
        <p:nvSpPr>
          <p:cNvPr id="15" name="Κουμπί ενέργειας: Προσαρμογή 14">
            <a:hlinkClick r:id="" action="ppaction://hlinkshowjump?jump=endshow" highlightClick="1">
              <a:snd r:embed="rId15" name="chimes.wav"/>
            </a:hlinkClick>
          </p:cNvPr>
          <p:cNvSpPr/>
          <p:nvPr/>
        </p:nvSpPr>
        <p:spPr>
          <a:xfrm>
            <a:off x="107504" y="6183998"/>
            <a:ext cx="864096" cy="576064"/>
          </a:xfrm>
          <a:prstGeom prst="actionButtonBlan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ΤΕΛΟΣ</a:t>
            </a:r>
            <a:endParaRPr lang="el-GR" dirty="0"/>
          </a:p>
        </p:txBody>
      </p:sp>
      <p:pic>
        <p:nvPicPr>
          <p:cNvPr id="14" name="Εικόνα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92152" y="3392106"/>
            <a:ext cx="3343944" cy="3343944"/>
          </a:xfrm>
          <a:prstGeom prst="rect">
            <a:avLst/>
          </a:prstGeom>
        </p:spPr>
      </p:pic>
    </p:spTree>
    <p:extLst>
      <p:ext uri="{BB962C8B-B14F-4D97-AF65-F5344CB8AC3E}">
        <p14:creationId xmlns:p14="http://schemas.microsoft.com/office/powerpoint/2010/main" val="16505789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Εικόνα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763688" y="446636"/>
            <a:ext cx="4968552" cy="461665"/>
          </a:xfrm>
          <a:prstGeom prst="rect">
            <a:avLst/>
          </a:prstGeom>
          <a:noFill/>
        </p:spPr>
        <p:txBody>
          <a:bodyPr wrap="square" rtlCol="0">
            <a:spAutoFit/>
          </a:bodyPr>
          <a:lstStyle/>
          <a:p>
            <a:r>
              <a:rPr lang="el-GR" sz="2400" b="1" dirty="0" smtClean="0">
                <a:solidFill>
                  <a:srgbClr val="0070C0"/>
                </a:solidFill>
                <a:latin typeface="Comic Sans MS" panose="030F0702030302020204" pitchFamily="66" charset="0"/>
              </a:rPr>
              <a:t>ΖΩΑ ΤΗΣ ΘΑΛΑΣΣΑΣ</a:t>
            </a:r>
            <a:endParaRPr lang="el-GR" sz="2400" b="1" dirty="0">
              <a:solidFill>
                <a:srgbClr val="0070C0"/>
              </a:solidFill>
              <a:latin typeface="Comic Sans MS" panose="030F0702030302020204" pitchFamily="66" charset="0"/>
            </a:endParaRPr>
          </a:p>
        </p:txBody>
      </p:sp>
      <p:cxnSp>
        <p:nvCxnSpPr>
          <p:cNvPr id="4" name="Γωνιακή σύνδεση 3"/>
          <p:cNvCxnSpPr/>
          <p:nvPr/>
        </p:nvCxnSpPr>
        <p:spPr>
          <a:xfrm rot="5400000">
            <a:off x="2654640" y="1010650"/>
            <a:ext cx="1458454" cy="792090"/>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Γωνιακή σύνδεση 19"/>
          <p:cNvCxnSpPr/>
          <p:nvPr/>
        </p:nvCxnSpPr>
        <p:spPr>
          <a:xfrm rot="16200000" flipH="1">
            <a:off x="3692887" y="860979"/>
            <a:ext cx="1254169" cy="1080119"/>
          </a:xfrm>
          <a:prstGeom prst="bentConnector3">
            <a:avLst>
              <a:gd name="adj1" fmla="val 50000"/>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0921" y="2169730"/>
            <a:ext cx="3510705" cy="1015663"/>
          </a:xfrm>
          <a:prstGeom prst="rect">
            <a:avLst/>
          </a:prstGeom>
          <a:noFill/>
        </p:spPr>
        <p:txBody>
          <a:bodyPr wrap="none" rtlCol="0">
            <a:spAutoFit/>
          </a:bodyPr>
          <a:lstStyle/>
          <a:p>
            <a:pPr algn="ctr"/>
            <a:r>
              <a:rPr lang="el-GR" sz="2400" b="1" dirty="0" smtClean="0">
                <a:solidFill>
                  <a:srgbClr val="0070C0"/>
                </a:solidFill>
              </a:rPr>
              <a:t>ΑΣΠΟΝΔΥΛΑ</a:t>
            </a:r>
          </a:p>
          <a:p>
            <a:r>
              <a:rPr lang="el-GR" dirty="0" smtClean="0">
                <a:ln>
                  <a:solidFill>
                    <a:srgbClr val="7030A0"/>
                  </a:solidFill>
                </a:ln>
              </a:rPr>
              <a:t>(Όσα δεν έχουν σπονδυλική στήλη)</a:t>
            </a:r>
          </a:p>
          <a:p>
            <a:endParaRPr lang="el-GR" dirty="0"/>
          </a:p>
        </p:txBody>
      </p:sp>
      <p:sp>
        <p:nvSpPr>
          <p:cNvPr id="29" name="TextBox 28"/>
          <p:cNvSpPr txBox="1"/>
          <p:nvPr/>
        </p:nvSpPr>
        <p:spPr>
          <a:xfrm>
            <a:off x="4572000" y="2028123"/>
            <a:ext cx="3180486" cy="738664"/>
          </a:xfrm>
          <a:prstGeom prst="rect">
            <a:avLst/>
          </a:prstGeom>
          <a:noFill/>
        </p:spPr>
        <p:txBody>
          <a:bodyPr wrap="none" rtlCol="0">
            <a:spAutoFit/>
          </a:bodyPr>
          <a:lstStyle/>
          <a:p>
            <a:r>
              <a:rPr lang="el-GR" sz="2400" b="1" dirty="0" smtClean="0">
                <a:solidFill>
                  <a:srgbClr val="0070C0"/>
                </a:solidFill>
              </a:rPr>
              <a:t>ΣΠΟΝΔΥΛΩΤΑ</a:t>
            </a:r>
          </a:p>
          <a:p>
            <a:r>
              <a:rPr lang="el-GR" dirty="0">
                <a:ln>
                  <a:solidFill>
                    <a:srgbClr val="7030A0"/>
                  </a:solidFill>
                </a:ln>
                <a:solidFill>
                  <a:prstClr val="black"/>
                </a:solidFill>
              </a:rPr>
              <a:t>(Όσα </a:t>
            </a:r>
            <a:r>
              <a:rPr lang="el-GR" dirty="0" smtClean="0">
                <a:ln>
                  <a:solidFill>
                    <a:srgbClr val="7030A0"/>
                  </a:solidFill>
                </a:ln>
                <a:solidFill>
                  <a:prstClr val="black"/>
                </a:solidFill>
              </a:rPr>
              <a:t> </a:t>
            </a:r>
            <a:r>
              <a:rPr lang="el-GR" dirty="0">
                <a:ln>
                  <a:solidFill>
                    <a:srgbClr val="7030A0"/>
                  </a:solidFill>
                </a:ln>
                <a:solidFill>
                  <a:prstClr val="black"/>
                </a:solidFill>
              </a:rPr>
              <a:t>έχουν σπονδυλική </a:t>
            </a:r>
            <a:r>
              <a:rPr lang="el-GR" dirty="0" smtClean="0">
                <a:ln>
                  <a:solidFill>
                    <a:srgbClr val="7030A0"/>
                  </a:solidFill>
                </a:ln>
                <a:solidFill>
                  <a:prstClr val="black"/>
                </a:solidFill>
              </a:rPr>
              <a:t>στήλη)</a:t>
            </a:r>
            <a:endParaRPr lang="el-GR" dirty="0">
              <a:ln>
                <a:solidFill>
                  <a:srgbClr val="7030A0"/>
                </a:solidFill>
              </a:ln>
            </a:endParaRPr>
          </a:p>
        </p:txBody>
      </p:sp>
      <p:cxnSp>
        <p:nvCxnSpPr>
          <p:cNvPr id="30" name="Γωνιακή σύνδεση 29"/>
          <p:cNvCxnSpPr/>
          <p:nvPr/>
        </p:nvCxnSpPr>
        <p:spPr>
          <a:xfrm rot="5400000">
            <a:off x="4676737" y="2863170"/>
            <a:ext cx="1200329" cy="792090"/>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1" name="Γωνιακή σύνδεση 30"/>
          <p:cNvCxnSpPr/>
          <p:nvPr/>
        </p:nvCxnSpPr>
        <p:spPr>
          <a:xfrm rot="16200000" flipH="1">
            <a:off x="5649546" y="2776686"/>
            <a:ext cx="1085270" cy="1080119"/>
          </a:xfrm>
          <a:prstGeom prst="bentConnector3">
            <a:avLst>
              <a:gd name="adj1" fmla="val 50000"/>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5677273" y="2766787"/>
            <a:ext cx="0" cy="14927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 name="TextBox 34"/>
          <p:cNvSpPr txBox="1"/>
          <p:nvPr/>
        </p:nvSpPr>
        <p:spPr>
          <a:xfrm>
            <a:off x="206306" y="2935686"/>
            <a:ext cx="3114763"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b="1" dirty="0" smtClean="0">
                <a:solidFill>
                  <a:srgbClr val="0070C0"/>
                </a:solidFill>
              </a:rPr>
              <a:t>ΜΕΔΟΥΣΑ,ΑΣΤΕΡΙΑΣ, ΑΧΙΝΟΣ,</a:t>
            </a:r>
          </a:p>
          <a:p>
            <a:r>
              <a:rPr lang="el-GR" b="1" dirty="0" smtClean="0">
                <a:solidFill>
                  <a:srgbClr val="0070C0"/>
                </a:solidFill>
              </a:rPr>
              <a:t>ΓΑΡΙΔΑ, ΑΣΤΑΚΟΣ, ΚΑΒΟΥΡΙ, </a:t>
            </a:r>
          </a:p>
          <a:p>
            <a:r>
              <a:rPr lang="el-GR" b="1" dirty="0" smtClean="0">
                <a:solidFill>
                  <a:srgbClr val="0070C0"/>
                </a:solidFill>
              </a:rPr>
              <a:t>ΜΥΔΙΑ, ΣΤΡΕΙΔΙΑ ΑΧΙΒΑΔΕΣ,</a:t>
            </a:r>
          </a:p>
          <a:p>
            <a:r>
              <a:rPr lang="el-GR" b="1" dirty="0" smtClean="0">
                <a:solidFill>
                  <a:srgbClr val="0070C0"/>
                </a:solidFill>
              </a:rPr>
              <a:t>ΣΟΥΠΙΑ, ΚΑΛΑΜΑΡΙ, ΧΤΑΠΟΔΙ</a:t>
            </a:r>
            <a:r>
              <a:rPr lang="el-GR" dirty="0" smtClean="0"/>
              <a:t>.</a:t>
            </a:r>
            <a:endParaRPr lang="el-GR" dirty="0"/>
          </a:p>
        </p:txBody>
      </p:sp>
      <p:sp>
        <p:nvSpPr>
          <p:cNvPr id="36" name="Ορθογώνιο 35"/>
          <p:cNvSpPr/>
          <p:nvPr/>
        </p:nvSpPr>
        <p:spPr>
          <a:xfrm>
            <a:off x="5242056" y="4340832"/>
            <a:ext cx="1050288" cy="461665"/>
          </a:xfrm>
          <a:prstGeom prst="rect">
            <a:avLst/>
          </a:prstGeom>
          <a:noFill/>
        </p:spPr>
        <p:txBody>
          <a:bodyPr wrap="none" lIns="91440" tIns="45720" rIns="91440" bIns="45720">
            <a:spAutoFit/>
          </a:bodyPr>
          <a:lstStyle/>
          <a:p>
            <a:pPr algn="ctr"/>
            <a:r>
              <a:rPr lang="el-GR"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ΨΑΡΙΑ</a:t>
            </a:r>
            <a:endParaRPr lang="el-GR"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7" name="Ορθογώνιο 36"/>
          <p:cNvSpPr/>
          <p:nvPr/>
        </p:nvSpPr>
        <p:spPr>
          <a:xfrm>
            <a:off x="4247104" y="3859380"/>
            <a:ext cx="994952" cy="400110"/>
          </a:xfrm>
          <a:prstGeom prst="rect">
            <a:avLst/>
          </a:prstGeom>
          <a:noFill/>
        </p:spPr>
        <p:txBody>
          <a:bodyPr wrap="none" lIns="91440" tIns="45720" rIns="91440" bIns="45720">
            <a:spAutoFit/>
          </a:bodyPr>
          <a:lstStyle/>
          <a:p>
            <a:pPr algn="ctr"/>
            <a:r>
              <a:rPr lang="el-G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ΕΡΠΕΤΑ</a:t>
            </a:r>
            <a:endParaRPr lang="el-G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0" name="Ορθογώνιο 39"/>
          <p:cNvSpPr/>
          <p:nvPr/>
        </p:nvSpPr>
        <p:spPr>
          <a:xfrm>
            <a:off x="6102831" y="3859381"/>
            <a:ext cx="1439818" cy="400110"/>
          </a:xfrm>
          <a:prstGeom prst="rect">
            <a:avLst/>
          </a:prstGeom>
          <a:noFill/>
        </p:spPr>
        <p:txBody>
          <a:bodyPr wrap="none" lIns="91440" tIns="45720" rIns="91440" bIns="45720">
            <a:spAutoFit/>
          </a:bodyPr>
          <a:lstStyle/>
          <a:p>
            <a:pPr algn="ctr"/>
            <a:r>
              <a:rPr lang="el-G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ΘΗΛΑΣΤΙΚΑ</a:t>
            </a:r>
            <a:endParaRPr lang="el-GR"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2" name="TextBox 41"/>
          <p:cNvSpPr txBox="1"/>
          <p:nvPr/>
        </p:nvSpPr>
        <p:spPr>
          <a:xfrm>
            <a:off x="3122123" y="4259491"/>
            <a:ext cx="211993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solidFill>
                  <a:srgbClr val="0070C0"/>
                </a:solidFill>
              </a:rPr>
              <a:t>ΘΑΛΑΣΣΙΑ ΧΕΛΩΝΑ</a:t>
            </a:r>
          </a:p>
          <a:p>
            <a:r>
              <a:rPr lang="el-GR" b="1" dirty="0" smtClean="0">
                <a:solidFill>
                  <a:srgbClr val="0070C0"/>
                </a:solidFill>
              </a:rPr>
              <a:t>ΘΑΛΑΣΣΙΟ ΦΙΔΙ</a:t>
            </a:r>
            <a:endParaRPr lang="el-GR" b="1" dirty="0">
              <a:solidFill>
                <a:srgbClr val="0070C0"/>
              </a:solidFill>
            </a:endParaRPr>
          </a:p>
        </p:txBody>
      </p:sp>
      <p:sp>
        <p:nvSpPr>
          <p:cNvPr id="43" name="TextBox 42"/>
          <p:cNvSpPr txBox="1"/>
          <p:nvPr/>
        </p:nvSpPr>
        <p:spPr>
          <a:xfrm>
            <a:off x="6570541" y="4201804"/>
            <a:ext cx="19442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solidFill>
                  <a:srgbClr val="0070C0"/>
                </a:solidFill>
              </a:rPr>
              <a:t>ΦΩΚΙΑ,ΦΑΛΑΙΝΑ</a:t>
            </a:r>
          </a:p>
          <a:p>
            <a:r>
              <a:rPr lang="el-GR" b="1" dirty="0" smtClean="0">
                <a:solidFill>
                  <a:srgbClr val="0070C0"/>
                </a:solidFill>
              </a:rPr>
              <a:t>ΔΕΛΦΙΝΙ</a:t>
            </a:r>
            <a:endParaRPr lang="el-GR" b="1" dirty="0">
              <a:solidFill>
                <a:srgbClr val="0070C0"/>
              </a:solidFill>
            </a:endParaRPr>
          </a:p>
        </p:txBody>
      </p:sp>
      <p:sp>
        <p:nvSpPr>
          <p:cNvPr id="44" name="TextBox 43"/>
          <p:cNvSpPr txBox="1"/>
          <p:nvPr/>
        </p:nvSpPr>
        <p:spPr>
          <a:xfrm>
            <a:off x="4315262" y="4857406"/>
            <a:ext cx="4473148" cy="175432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b="1" dirty="0" smtClean="0">
                <a:solidFill>
                  <a:srgbClr val="0070C0"/>
                </a:solidFill>
              </a:rPr>
              <a:t>ΑΘΕΡΙΝΑ, ΜΑΡΙΔΑ, ΓΟΠΑ,ΣΑΡΔΕΛΑ,</a:t>
            </a:r>
          </a:p>
          <a:p>
            <a:r>
              <a:rPr lang="el-GR" b="1" dirty="0" smtClean="0">
                <a:solidFill>
                  <a:srgbClr val="0070C0"/>
                </a:solidFill>
              </a:rPr>
              <a:t>ΛΑΒΡΑΚΙ, ΜΠΑΚΑΛΙΑΡΟΣ, ΓΑΛΕΟΣ,</a:t>
            </a:r>
          </a:p>
          <a:p>
            <a:r>
              <a:rPr lang="el-GR" b="1" dirty="0" smtClean="0">
                <a:solidFill>
                  <a:srgbClr val="0070C0"/>
                </a:solidFill>
              </a:rPr>
              <a:t>ΤΣΙΠΟΥΡΑ , ΣΠΑΡΟΣ, ΦΑΓΚΡΙ, ΛΥΘΡΙΝΙ,</a:t>
            </a:r>
          </a:p>
          <a:p>
            <a:r>
              <a:rPr lang="el-GR" b="1" dirty="0" smtClean="0">
                <a:solidFill>
                  <a:srgbClr val="0070C0"/>
                </a:solidFill>
              </a:rPr>
              <a:t>ΞΙΦΙΑΣ, ΤΟΝΟΣ, ΚΑΡΧΑΡΙΑΣ, ΣΑΛΑΧΙ,</a:t>
            </a:r>
          </a:p>
          <a:p>
            <a:r>
              <a:rPr lang="el-GR" b="1" dirty="0" smtClean="0">
                <a:solidFill>
                  <a:srgbClr val="0070C0"/>
                </a:solidFill>
              </a:rPr>
              <a:t>ΣΜΕΡΝΑ, ΧΕΛΙ, ΔΡΑΚΑΙΝΑ, ΓΛΩΣΣΑ,</a:t>
            </a:r>
          </a:p>
          <a:p>
            <a:r>
              <a:rPr lang="el-GR" b="1" dirty="0" smtClean="0">
                <a:solidFill>
                  <a:srgbClr val="0070C0"/>
                </a:solidFill>
              </a:rPr>
              <a:t>ΜΠΑΡΠΟΥΝΙ,ΚΟΚΚΙΝΟΨΑΡΟ, ΙΠΠΟΚΑΜΠΟΣ</a:t>
            </a:r>
            <a:endParaRPr lang="el-GR" b="1" dirty="0">
              <a:solidFill>
                <a:srgbClr val="0070C0"/>
              </a:solidFill>
            </a:endParaRPr>
          </a:p>
        </p:txBody>
      </p:sp>
      <p:pic>
        <p:nvPicPr>
          <p:cNvPr id="6" name="Εικόνα 5"/>
          <p:cNvPicPr>
            <a:picLocks noChangeAspect="1"/>
          </p:cNvPicPr>
          <p:nvPr/>
        </p:nvPicPr>
        <p:blipFill>
          <a:blip r:embed="rId3">
            <a:clrChange>
              <a:clrFrom>
                <a:srgbClr val="5CD7F6">
                  <a:alpha val="93725"/>
                </a:srgbClr>
              </a:clrFrom>
              <a:clrTo>
                <a:srgbClr val="5CD7F6">
                  <a:alpha val="0"/>
                </a:srgbClr>
              </a:clrTo>
            </a:clrChange>
            <a:extLst>
              <a:ext uri="{28A0092B-C50C-407E-A947-70E740481C1C}">
                <a14:useLocalDpi xmlns:a14="http://schemas.microsoft.com/office/drawing/2010/main" val="0"/>
              </a:ext>
            </a:extLst>
          </a:blip>
          <a:stretch>
            <a:fillRect/>
          </a:stretch>
        </p:blipFill>
        <p:spPr>
          <a:xfrm>
            <a:off x="270921" y="3881267"/>
            <a:ext cx="3301183" cy="3301183"/>
          </a:xfrm>
          <a:prstGeom prst="rect">
            <a:avLst/>
          </a:prstGeom>
        </p:spPr>
      </p:pic>
      <p:sp>
        <p:nvSpPr>
          <p:cNvPr id="3" name="Κουμπί ενέργειας: Εμπρός ή Επόμενο 2">
            <a:hlinkClick r:id="rId4" action="ppaction://hlinksldjump" highlightClick="1">
              <a:snd r:embed="rId5" name="wind.wav"/>
            </a:hlinkClick>
          </p:cNvPr>
          <p:cNvSpPr/>
          <p:nvPr/>
        </p:nvSpPr>
        <p:spPr>
          <a:xfrm>
            <a:off x="7212427" y="151414"/>
            <a:ext cx="1080118" cy="590444"/>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52742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42" y="692695"/>
            <a:ext cx="6930516" cy="5197887"/>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Κουμπί ενέργειας: Εμπρός ή Επόμενο 3">
            <a:hlinkClick r:id="" action="ppaction://hlinkshowjump?jump=nextslide" highlightClick="1">
              <a:snd r:embed="rId4" name="wind.wav"/>
            </a:hlinkClick>
          </p:cNvPr>
          <p:cNvSpPr/>
          <p:nvPr/>
        </p:nvSpPr>
        <p:spPr>
          <a:xfrm>
            <a:off x="4932040" y="6093296"/>
            <a:ext cx="1080120" cy="576064"/>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815111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860" y="620688"/>
            <a:ext cx="7092280" cy="5319210"/>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Κουμπί ενέργειας: Προσαρμογή 2">
            <a:hlinkClick r:id="rId4" action="ppaction://hlinksldjump" highlightClick="1">
              <a:snd r:embed="rId5" name="wind.wav"/>
            </a:hlinkClick>
          </p:cNvPr>
          <p:cNvSpPr/>
          <p:nvPr/>
        </p:nvSpPr>
        <p:spPr>
          <a:xfrm>
            <a:off x="6300192" y="6062753"/>
            <a:ext cx="984674" cy="7294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ΑΡΧΗ</a:t>
            </a:r>
            <a:endParaRPr lang="el-GR" dirty="0"/>
          </a:p>
        </p:txBody>
      </p:sp>
    </p:spTree>
    <p:extLst>
      <p:ext uri="{BB962C8B-B14F-4D97-AF65-F5344CB8AC3E}">
        <p14:creationId xmlns:p14="http://schemas.microsoft.com/office/powerpoint/2010/main" val="18300663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9" y="776631"/>
            <a:ext cx="2229459" cy="3551397"/>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753671"/>
            <a:ext cx="2808312" cy="3291393"/>
          </a:xfrm>
          <a:prstGeom prst="rect">
            <a:avLst/>
          </a:prstGeom>
        </p:spPr>
      </p:pic>
      <p:sp>
        <p:nvSpPr>
          <p:cNvPr id="7" name="Ορθογώνιο 6"/>
          <p:cNvSpPr/>
          <p:nvPr/>
        </p:nvSpPr>
        <p:spPr>
          <a:xfrm>
            <a:off x="6184917" y="4189528"/>
            <a:ext cx="2457350" cy="923330"/>
          </a:xfrm>
          <a:prstGeom prst="rect">
            <a:avLst/>
          </a:prstGeom>
        </p:spPr>
        <p:txBody>
          <a:bodyPr wrap="square">
            <a:spAutoFit/>
          </a:bodyPr>
          <a:lstStyle/>
          <a:p>
            <a:r>
              <a:rPr lang="en-US" dirty="0" smtClean="0"/>
              <a:t>still-life-fish-with-red-bowl-1924-artist-</a:t>
            </a:r>
            <a:r>
              <a:rPr lang="el-GR" dirty="0" smtClean="0"/>
              <a:t>ΣΑΛΒΑΝΤΟΡ ΝΤΑΛΙ</a:t>
            </a:r>
            <a:endParaRPr lang="el-GR" dirty="0"/>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1620" y="956993"/>
            <a:ext cx="3631946" cy="2673112"/>
          </a:xfrm>
          <a:prstGeom prst="rect">
            <a:avLst/>
          </a:prstGeom>
        </p:spPr>
      </p:pic>
      <p:sp>
        <p:nvSpPr>
          <p:cNvPr id="8" name="Ορθογώνιο 7"/>
          <p:cNvSpPr/>
          <p:nvPr/>
        </p:nvSpPr>
        <p:spPr>
          <a:xfrm>
            <a:off x="251520" y="4364275"/>
            <a:ext cx="2350180" cy="646331"/>
          </a:xfrm>
          <a:prstGeom prst="rect">
            <a:avLst/>
          </a:prstGeom>
        </p:spPr>
        <p:txBody>
          <a:bodyPr wrap="square">
            <a:spAutoFit/>
          </a:bodyPr>
          <a:lstStyle/>
          <a:p>
            <a:r>
              <a:rPr lang="en-US" dirty="0" smtClean="0"/>
              <a:t>goldfish-1911-artist-</a:t>
            </a:r>
            <a:r>
              <a:rPr lang="el-GR" dirty="0" smtClean="0"/>
              <a:t>ΧΕΝΡΙ ΜΑΤΙΣ</a:t>
            </a:r>
            <a:endParaRPr lang="el-GR" dirty="0"/>
          </a:p>
        </p:txBody>
      </p:sp>
      <p:sp>
        <p:nvSpPr>
          <p:cNvPr id="10" name="Ορθογώνιο 9"/>
          <p:cNvSpPr/>
          <p:nvPr/>
        </p:nvSpPr>
        <p:spPr>
          <a:xfrm>
            <a:off x="3131840" y="611309"/>
            <a:ext cx="1905715" cy="369332"/>
          </a:xfrm>
          <a:prstGeom prst="rect">
            <a:avLst/>
          </a:prstGeom>
        </p:spPr>
        <p:txBody>
          <a:bodyPr wrap="none">
            <a:spAutoFit/>
          </a:bodyPr>
          <a:lstStyle/>
          <a:p>
            <a:r>
              <a:rPr lang="el-GR" dirty="0" smtClean="0"/>
              <a:t>ΘΕΟΦΙΛΟΣ</a:t>
            </a:r>
            <a:r>
              <a:rPr lang="en-US" dirty="0" smtClean="0"/>
              <a:t>-fishing</a:t>
            </a:r>
            <a:endParaRPr lang="el-GR" dirty="0"/>
          </a:p>
        </p:txBody>
      </p:sp>
      <p:sp>
        <p:nvSpPr>
          <p:cNvPr id="11" name="TextBox 10"/>
          <p:cNvSpPr txBox="1"/>
          <p:nvPr/>
        </p:nvSpPr>
        <p:spPr>
          <a:xfrm>
            <a:off x="1587863" y="167462"/>
            <a:ext cx="5284494" cy="523220"/>
          </a:xfrm>
          <a:prstGeom prst="rect">
            <a:avLst/>
          </a:prstGeom>
          <a:noFill/>
        </p:spPr>
        <p:txBody>
          <a:bodyPr wrap="square" rtlCol="0">
            <a:spAutoFit/>
          </a:bodyPr>
          <a:lstStyle/>
          <a:p>
            <a:r>
              <a:rPr lang="el-GR" sz="2800" b="1" dirty="0" smtClean="0">
                <a:latin typeface="Segoe Script" panose="020B0504020000000003" pitchFamily="34" charset="0"/>
              </a:rPr>
              <a:t>ΠΙΝΑΚΕΣ ΖΩΓΡΑΦΙΚΗΣ</a:t>
            </a:r>
            <a:endParaRPr lang="el-GR" sz="2800" b="1" dirty="0">
              <a:latin typeface="Segoe Script" panose="020B0504020000000003" pitchFamily="34" charset="0"/>
            </a:endParaRPr>
          </a:p>
        </p:txBody>
      </p:sp>
      <p:sp>
        <p:nvSpPr>
          <p:cNvPr id="12" name="TextBox 11"/>
          <p:cNvSpPr txBox="1"/>
          <p:nvPr/>
        </p:nvSpPr>
        <p:spPr>
          <a:xfrm>
            <a:off x="892320" y="4974359"/>
            <a:ext cx="7400973" cy="1631216"/>
          </a:xfrm>
          <a:prstGeom prst="rect">
            <a:avLst/>
          </a:prstGeom>
          <a:noFill/>
        </p:spPr>
        <p:txBody>
          <a:bodyPr wrap="square" rtlCol="0">
            <a:spAutoFit/>
          </a:bodyPr>
          <a:lstStyle/>
          <a:p>
            <a:r>
              <a:rPr lang="el-GR" sz="2000" b="1" dirty="0" smtClean="0">
                <a:solidFill>
                  <a:schemeClr val="accent6">
                    <a:lumMod val="50000"/>
                  </a:schemeClr>
                </a:solidFill>
                <a:latin typeface="Segoe Script" panose="020B0504020000000003" pitchFamily="34" charset="0"/>
              </a:rPr>
              <a:t>ΑΦΟΥ ΕΞΕΤΑΣΕΙΣ ΤΟΝ ΚΑΘΕ ΠΙΝΑΚΑ ΞΕΧΩΡΙΣΤΑ ΚΑΙ</a:t>
            </a:r>
          </a:p>
          <a:p>
            <a:r>
              <a:rPr lang="el-GR" sz="2000" b="1" dirty="0" smtClean="0">
                <a:solidFill>
                  <a:schemeClr val="accent6">
                    <a:lumMod val="50000"/>
                  </a:schemeClr>
                </a:solidFill>
                <a:latin typeface="Segoe Script" panose="020B0504020000000003" pitchFamily="34" charset="0"/>
              </a:rPr>
              <a:t> ΜΑΘΕΙΣ ΠΟΙΟΣ ΤΟΝ ΖΩΓΡΑΦΙΣΕ</a:t>
            </a:r>
          </a:p>
          <a:p>
            <a:r>
              <a:rPr lang="el-GR" sz="2000" b="1" dirty="0" smtClean="0">
                <a:solidFill>
                  <a:schemeClr val="accent6">
                    <a:lumMod val="50000"/>
                  </a:schemeClr>
                </a:solidFill>
                <a:latin typeface="Segoe Script" panose="020B0504020000000003" pitchFamily="34" charset="0"/>
              </a:rPr>
              <a:t>ΣΤΕΙΛΕ ΜΑΣ ΚΑΙ ΕΣΥ ΤΗΝ ΔΙΚΗ ΣΟΥ ΖΩΓΡΑΦΙΑ </a:t>
            </a:r>
          </a:p>
          <a:p>
            <a:r>
              <a:rPr lang="el-GR" sz="2000" b="1" dirty="0" smtClean="0">
                <a:solidFill>
                  <a:schemeClr val="accent6">
                    <a:lumMod val="50000"/>
                  </a:schemeClr>
                </a:solidFill>
                <a:latin typeface="Segoe Script" panose="020B0504020000000003" pitchFamily="34" charset="0"/>
              </a:rPr>
              <a:t>ΜΕ ΘΑΛΑΣΣΙΝΑ ΖΩΑ.</a:t>
            </a:r>
            <a:endParaRPr lang="el-GR" sz="2000" b="1" dirty="0">
              <a:solidFill>
                <a:schemeClr val="accent6">
                  <a:lumMod val="50000"/>
                </a:schemeClr>
              </a:solidFill>
              <a:latin typeface="Segoe Script" panose="020B0504020000000003" pitchFamily="34" charset="0"/>
            </a:endParaRPr>
          </a:p>
        </p:txBody>
      </p:sp>
      <p:sp>
        <p:nvSpPr>
          <p:cNvPr id="4" name="Κουμπί ενέργειας: Εμπρός ή Επόμενο 3">
            <a:hlinkClick r:id="" action="ppaction://hlinkshowjump?jump=nextslide" highlightClick="1">
              <a:snd r:embed="rId6" name="wind.wav"/>
            </a:hlinkClick>
          </p:cNvPr>
          <p:cNvSpPr/>
          <p:nvPr/>
        </p:nvSpPr>
        <p:spPr>
          <a:xfrm>
            <a:off x="8028384" y="5949279"/>
            <a:ext cx="936104" cy="656295"/>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pic>
        <p:nvPicPr>
          <p:cNvPr id="5" name="Εικόνα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790" y="3058078"/>
            <a:ext cx="1916281" cy="1916281"/>
          </a:xfrm>
          <a:prstGeom prst="rect">
            <a:avLst/>
          </a:prstGeom>
        </p:spPr>
      </p:pic>
    </p:spTree>
    <p:extLst>
      <p:ext uri="{BB962C8B-B14F-4D97-AF65-F5344CB8AC3E}">
        <p14:creationId xmlns:p14="http://schemas.microsoft.com/office/powerpoint/2010/main" val="2282413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85" y="557972"/>
            <a:ext cx="8022630" cy="5904656"/>
          </a:xfrm>
          <a:prstGeom prst="rect">
            <a:avLst/>
          </a:prstGeom>
        </p:spPr>
      </p:pic>
      <p:sp>
        <p:nvSpPr>
          <p:cNvPr id="10" name="Ορθογώνιο 9"/>
          <p:cNvSpPr/>
          <p:nvPr/>
        </p:nvSpPr>
        <p:spPr>
          <a:xfrm>
            <a:off x="3419872" y="188640"/>
            <a:ext cx="1905715" cy="369332"/>
          </a:xfrm>
          <a:prstGeom prst="rect">
            <a:avLst/>
          </a:prstGeom>
        </p:spPr>
        <p:txBody>
          <a:bodyPr wrap="none">
            <a:spAutoFit/>
          </a:bodyPr>
          <a:lstStyle/>
          <a:p>
            <a:r>
              <a:rPr lang="el-GR" dirty="0" smtClean="0"/>
              <a:t>ΘΕΟΦΙΛΟΣ</a:t>
            </a:r>
            <a:r>
              <a:rPr lang="en-US" dirty="0" smtClean="0"/>
              <a:t>-fishing</a:t>
            </a:r>
            <a:endParaRPr lang="el-GR" dirty="0"/>
          </a:p>
        </p:txBody>
      </p:sp>
      <p:sp>
        <p:nvSpPr>
          <p:cNvPr id="3" name="Κουμπί ενέργειας: Εμπρός ή Επόμενο 2">
            <a:hlinkClick r:id="" action="ppaction://hlinkshowjump?jump=nextslide" highlightClick="1">
              <a:snd r:embed="rId4" name="wind.wav"/>
            </a:hlinkClick>
          </p:cNvPr>
          <p:cNvSpPr/>
          <p:nvPr/>
        </p:nvSpPr>
        <p:spPr>
          <a:xfrm>
            <a:off x="7884368" y="6093296"/>
            <a:ext cx="864096" cy="648072"/>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13147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251156" cy="6858000"/>
          </a:xfrm>
          <a:prstGeom prst="rect">
            <a:avLst/>
          </a:prstGeom>
        </p:spPr>
      </p:pic>
      <p:sp>
        <p:nvSpPr>
          <p:cNvPr id="2" name="Ορθογώνιο 1"/>
          <p:cNvSpPr/>
          <p:nvPr/>
        </p:nvSpPr>
        <p:spPr>
          <a:xfrm>
            <a:off x="2267744" y="404664"/>
            <a:ext cx="3356816" cy="369332"/>
          </a:xfrm>
          <a:prstGeom prst="rect">
            <a:avLst/>
          </a:prstGeom>
        </p:spPr>
        <p:txBody>
          <a:bodyPr wrap="none">
            <a:spAutoFit/>
          </a:bodyPr>
          <a:lstStyle/>
          <a:p>
            <a:r>
              <a:rPr lang="el-GR" dirty="0"/>
              <a:t>Θεόφιλος Κεφαλάς - </a:t>
            </a:r>
            <a:r>
              <a:rPr lang="el-GR" dirty="0" err="1"/>
              <a:t>Χατζημιχαήλ</a:t>
            </a: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51" y="908721"/>
            <a:ext cx="2999053" cy="301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223050" y="3909079"/>
            <a:ext cx="8597421" cy="2585323"/>
          </a:xfrm>
          <a:prstGeom prst="rect">
            <a:avLst/>
          </a:prstGeom>
        </p:spPr>
        <p:txBody>
          <a:bodyPr wrap="square">
            <a:spAutoFit/>
          </a:bodyPr>
          <a:lstStyle/>
          <a:p>
            <a:r>
              <a:rPr lang="el-GR" dirty="0"/>
              <a:t>Ο Θεόφιλος </a:t>
            </a:r>
            <a:r>
              <a:rPr lang="el-GR" dirty="0" err="1"/>
              <a:t>Χατζημιχαήλ</a:t>
            </a:r>
            <a:r>
              <a:rPr lang="el-GR" dirty="0"/>
              <a:t> (πραγματικό όνομα: Θεόφιλος Κεφαλάς[1][2] ή Κεφάλας[3]) (</a:t>
            </a:r>
            <a:r>
              <a:rPr lang="el-GR" dirty="0" err="1"/>
              <a:t>Βαρειά</a:t>
            </a:r>
            <a:r>
              <a:rPr lang="el-GR" dirty="0"/>
              <a:t> Λέσβου, 1870 - </a:t>
            </a:r>
            <a:r>
              <a:rPr lang="el-GR" dirty="0" err="1"/>
              <a:t>Βαρειά</a:t>
            </a:r>
            <a:r>
              <a:rPr lang="el-GR" dirty="0"/>
              <a:t> Λέσβου, 24 Μαρτίου 1934), γνωστός απλά και ως Θεόφιλος, ήταν Έλληνας λαϊκός ζωγράφος της νεοελληνικής τέχνης και αγιογράφος. Κυρίαρχο στοιχείο του έργου του είναι η ελληνικότητά του και η εικονογράφηση της ελληνικής λαϊκής παράδοσης και ιστορίας</a:t>
            </a:r>
            <a:r>
              <a:rPr lang="el-GR" dirty="0" smtClean="0"/>
              <a:t>.</a:t>
            </a:r>
          </a:p>
          <a:p>
            <a:r>
              <a:rPr lang="el-GR" dirty="0"/>
              <a:t>Η ζωή του ήταν πολύ δύσκολη εξαιτίας του κόσμου που τον χλεύαζε, επειδή κυκλοφορούσε φορώντας την παραδοσιακή φουστανέλα</a:t>
            </a:r>
            <a:r>
              <a:rPr lang="el-GR" dirty="0" smtClean="0"/>
              <a:t>.</a:t>
            </a:r>
          </a:p>
          <a:p>
            <a:r>
              <a:rPr lang="el-GR" dirty="0"/>
              <a:t>Ο Θεόφιλος πέθανε τον Μάρτιο του 1934, παραμονές του Ευαγγελισμού, πιθανότατα από τροφική δηλητηρίαση, στη Μυτιλήνη.</a:t>
            </a:r>
          </a:p>
        </p:txBody>
      </p:sp>
      <p:sp>
        <p:nvSpPr>
          <p:cNvPr id="5" name="Κουμπί ενέργειας: Εμπρός ή Επόμενο 4">
            <a:hlinkClick r:id="" action="ppaction://hlinkshowjump?jump=nextslide" highlightClick="1">
              <a:snd r:embed="rId4" name="wind.wav"/>
            </a:hlinkClick>
          </p:cNvPr>
          <p:cNvSpPr/>
          <p:nvPr/>
        </p:nvSpPr>
        <p:spPr>
          <a:xfrm>
            <a:off x="7668344" y="260648"/>
            <a:ext cx="1296144" cy="648073"/>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336596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9251156" cy="6858000"/>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692696"/>
            <a:ext cx="2360913" cy="308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3301792" y="323364"/>
            <a:ext cx="1732975" cy="369332"/>
          </a:xfrm>
          <a:prstGeom prst="rect">
            <a:avLst/>
          </a:prstGeom>
        </p:spPr>
        <p:txBody>
          <a:bodyPr wrap="none">
            <a:spAutoFit/>
          </a:bodyPr>
          <a:lstStyle/>
          <a:p>
            <a:r>
              <a:rPr lang="el-GR" dirty="0"/>
              <a:t>Σαλβαδόρ Νταλί</a:t>
            </a:r>
          </a:p>
        </p:txBody>
      </p:sp>
      <p:sp>
        <p:nvSpPr>
          <p:cNvPr id="6" name="Ορθογώνιο 5"/>
          <p:cNvSpPr/>
          <p:nvPr/>
        </p:nvSpPr>
        <p:spPr>
          <a:xfrm>
            <a:off x="539552" y="3890665"/>
            <a:ext cx="7920880" cy="2308324"/>
          </a:xfrm>
          <a:prstGeom prst="rect">
            <a:avLst/>
          </a:prstGeom>
        </p:spPr>
        <p:txBody>
          <a:bodyPr wrap="square">
            <a:spAutoFit/>
          </a:bodyPr>
          <a:lstStyle/>
          <a:p>
            <a:r>
              <a:rPr lang="el-GR" dirty="0"/>
              <a:t>Ο Σαλβαδόρ Νταλί (πλήρες όνομα: </a:t>
            </a:r>
            <a:r>
              <a:rPr lang="el-GR" dirty="0" err="1"/>
              <a:t>Salvador</a:t>
            </a:r>
            <a:r>
              <a:rPr lang="el-GR" dirty="0"/>
              <a:t> </a:t>
            </a:r>
            <a:r>
              <a:rPr lang="el-GR" dirty="0" err="1"/>
              <a:t>Felipe</a:t>
            </a:r>
            <a:r>
              <a:rPr lang="el-GR" dirty="0"/>
              <a:t> </a:t>
            </a:r>
            <a:r>
              <a:rPr lang="el-GR" dirty="0" err="1"/>
              <a:t>Jacinto</a:t>
            </a:r>
            <a:r>
              <a:rPr lang="el-GR" dirty="0"/>
              <a:t> </a:t>
            </a:r>
            <a:r>
              <a:rPr lang="el-GR" dirty="0" err="1"/>
              <a:t>Dalí</a:t>
            </a:r>
            <a:r>
              <a:rPr lang="el-GR" dirty="0"/>
              <a:t> i </a:t>
            </a:r>
            <a:r>
              <a:rPr lang="el-GR" dirty="0" err="1"/>
              <a:t>Domènech</a:t>
            </a:r>
            <a:r>
              <a:rPr lang="el-GR" dirty="0"/>
              <a:t>, </a:t>
            </a:r>
            <a:r>
              <a:rPr lang="el-GR" dirty="0" err="1"/>
              <a:t>Φιγέρες</a:t>
            </a:r>
            <a:r>
              <a:rPr lang="el-GR" dirty="0"/>
              <a:t>, 11 Μαΐου 1904[28] — </a:t>
            </a:r>
            <a:r>
              <a:rPr lang="el-GR" dirty="0" err="1"/>
              <a:t>Φιγέρες</a:t>
            </a:r>
            <a:r>
              <a:rPr lang="el-GR" dirty="0"/>
              <a:t>, 23 Ιανουαρίου 1989[28]) ήταν ένας από τους σημαντικότερους Ισπανούς ζωγράφους. Συνδέθηκε με το καλλιτεχνικό κίνημα του υπερρεαλισμού, στο οποίο ανήκε για ένα διάστημα. Αποτελεί έναν από τους πιο γνωστούς ζωγράφους του 20ού αιώνα και μια πολύ εκκεντρική φυσιογνωμία της σύγχρονης τέχνης</a:t>
            </a:r>
            <a:r>
              <a:rPr lang="el-GR" dirty="0" smtClean="0"/>
              <a:t>.</a:t>
            </a:r>
          </a:p>
          <a:p>
            <a:r>
              <a:rPr lang="el-GR" dirty="0"/>
              <a:t>Ο Νταλί πέθανε </a:t>
            </a:r>
            <a:r>
              <a:rPr lang="el-GR" dirty="0" smtClean="0"/>
              <a:t>από </a:t>
            </a:r>
            <a:r>
              <a:rPr lang="el-GR" dirty="0"/>
              <a:t>καρδιακό επεισόδιο στις 23 Ιανουαρίου του 1989 στην πόλη που γεννήθηκε. Ο τάφος του βρίσκεται μέσα στο Μουσείο του στο </a:t>
            </a:r>
            <a:r>
              <a:rPr lang="el-GR" dirty="0" err="1"/>
              <a:t>Φιγέρες</a:t>
            </a:r>
            <a:r>
              <a:rPr lang="el-GR" dirty="0"/>
              <a:t>.</a:t>
            </a:r>
          </a:p>
        </p:txBody>
      </p:sp>
      <p:sp>
        <p:nvSpPr>
          <p:cNvPr id="2" name="Κουμπί ενέργειας: Εμπρός ή Επόμενο 1">
            <a:hlinkClick r:id="" action="ppaction://hlinkshowjump?jump=nextslide" highlightClick="1">
              <a:snd r:embed="rId4" name="wind.wav"/>
            </a:hlinkClick>
          </p:cNvPr>
          <p:cNvSpPr/>
          <p:nvPr/>
        </p:nvSpPr>
        <p:spPr>
          <a:xfrm>
            <a:off x="7774253" y="6062623"/>
            <a:ext cx="1152128" cy="576064"/>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472684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455</Words>
  <Application>Microsoft Office PowerPoint</Application>
  <PresentationFormat>Προβολή στην οθόνη (4:3)</PresentationFormat>
  <Paragraphs>66</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NTANH ΚΑΡΡΑ</dc:creator>
  <cp:lastModifiedBy>NTANH ΚΑΡΡΑ</cp:lastModifiedBy>
  <cp:revision>62</cp:revision>
  <dcterms:created xsi:type="dcterms:W3CDTF">2020-06-03T09:58:33Z</dcterms:created>
  <dcterms:modified xsi:type="dcterms:W3CDTF">2020-06-07T21:26:19Z</dcterms:modified>
</cp:coreProperties>
</file>